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4"/>
  </p:notesMasterIdLst>
  <p:sldIdLst>
    <p:sldId id="266" r:id="rId2"/>
    <p:sldId id="267"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embeddedFontLst>
    <p:embeddedFont>
      <p:font typeface="Amasis MT Pro Medium" panose="02040604050005020304" pitchFamily="18" charset="0"/>
      <p:regular r:id="rId15"/>
      <p:italic r:id="rId16"/>
    </p:embeddedFont>
    <p:embeddedFont>
      <p:font typeface="Inter" panose="020B0604020202020204" charset="0"/>
      <p:regular r:id="rId17"/>
    </p:embeddedFont>
    <p:embeddedFont>
      <p:font typeface="Montserrat Bold" panose="020B0604020202020204" charset="0"/>
      <p:bold r:id="rId18"/>
    </p:embeddedFont>
    <p:embeddedFont>
      <p:font typeface="Source Sans Pro" panose="020B0503030403020204" pitchFamily="34"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FCE5E-7793-42D4-96CE-544866290287}" v="15" dt="2024-10-19T02:12:44.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2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062652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437892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98361824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757987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158740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629120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5613036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417415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939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34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09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930630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834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116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144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464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4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084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197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18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161725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55668972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63613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291406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297664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64011356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56687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10/20/2024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0292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44080" y="731520"/>
            <a:ext cx="4739686" cy="158496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dirty="0" err="1">
                <a:solidFill>
                  <a:schemeClr val="accent1"/>
                </a:solidFill>
                <a:latin typeface="+mj-lt"/>
                <a:ea typeface="+mj-ea"/>
                <a:cs typeface="+mj-cs"/>
              </a:rPr>
              <a:t>Nhóm</a:t>
            </a:r>
            <a:r>
              <a:rPr lang="en-US" sz="3600" b="1" dirty="0">
                <a:solidFill>
                  <a:schemeClr val="accent1"/>
                </a:solidFill>
                <a:latin typeface="+mj-lt"/>
                <a:ea typeface="+mj-ea"/>
                <a:cs typeface="+mj-cs"/>
              </a:rPr>
              <a:t> 1: </a:t>
            </a:r>
            <a:r>
              <a:rPr lang="en-US" sz="3600" b="1" dirty="0" err="1">
                <a:solidFill>
                  <a:schemeClr val="accent1"/>
                </a:solidFill>
                <a:latin typeface="+mj-lt"/>
                <a:ea typeface="+mj-ea"/>
                <a:cs typeface="+mj-cs"/>
              </a:rPr>
              <a:t>Hệ</a:t>
            </a:r>
            <a:r>
              <a:rPr lang="en-US" sz="3600" b="1" dirty="0">
                <a:solidFill>
                  <a:schemeClr val="accent1"/>
                </a:solidFill>
                <a:latin typeface="+mj-lt"/>
                <a:ea typeface="+mj-ea"/>
                <a:cs typeface="+mj-cs"/>
              </a:rPr>
              <a:t> </a:t>
            </a:r>
            <a:r>
              <a:rPr lang="en-US" sz="3600" b="1" dirty="0" err="1">
                <a:solidFill>
                  <a:schemeClr val="accent1"/>
                </a:solidFill>
                <a:latin typeface="+mj-lt"/>
                <a:ea typeface="+mj-ea"/>
                <a:cs typeface="+mj-cs"/>
              </a:rPr>
              <a:t>Thống</a:t>
            </a:r>
            <a:r>
              <a:rPr lang="en-US" sz="3600" b="1" dirty="0">
                <a:solidFill>
                  <a:schemeClr val="accent1"/>
                </a:solidFill>
                <a:latin typeface="+mj-lt"/>
                <a:ea typeface="+mj-ea"/>
                <a:cs typeface="+mj-cs"/>
              </a:rPr>
              <a:t> </a:t>
            </a:r>
            <a:r>
              <a:rPr lang="en-US" sz="3600" b="1" dirty="0" err="1">
                <a:solidFill>
                  <a:schemeClr val="accent1"/>
                </a:solidFill>
                <a:latin typeface="+mj-lt"/>
                <a:ea typeface="+mj-ea"/>
                <a:cs typeface="+mj-cs"/>
              </a:rPr>
              <a:t>Điều</a:t>
            </a:r>
            <a:r>
              <a:rPr lang="en-US" sz="3600" b="1" dirty="0">
                <a:solidFill>
                  <a:schemeClr val="accent1"/>
                </a:solidFill>
                <a:latin typeface="+mj-lt"/>
                <a:ea typeface="+mj-ea"/>
                <a:cs typeface="+mj-cs"/>
              </a:rPr>
              <a:t> </a:t>
            </a:r>
            <a:r>
              <a:rPr lang="en-US" sz="3600" b="1" dirty="0" err="1">
                <a:solidFill>
                  <a:schemeClr val="accent1"/>
                </a:solidFill>
                <a:latin typeface="+mj-lt"/>
                <a:ea typeface="+mj-ea"/>
                <a:cs typeface="+mj-cs"/>
              </a:rPr>
              <a:t>Hòa</a:t>
            </a:r>
            <a:r>
              <a:rPr lang="en-US" sz="3600" b="1" dirty="0">
                <a:solidFill>
                  <a:schemeClr val="accent1"/>
                </a:solidFill>
                <a:latin typeface="+mj-lt"/>
                <a:ea typeface="+mj-ea"/>
                <a:cs typeface="+mj-cs"/>
              </a:rPr>
              <a:t> </a:t>
            </a:r>
            <a:r>
              <a:rPr lang="en-US" sz="3600" b="1" dirty="0" err="1">
                <a:solidFill>
                  <a:schemeClr val="accent1"/>
                </a:solidFill>
                <a:latin typeface="+mj-lt"/>
                <a:ea typeface="+mj-ea"/>
                <a:cs typeface="+mj-cs"/>
              </a:rPr>
              <a:t>Điều</a:t>
            </a:r>
            <a:r>
              <a:rPr lang="en-US" sz="3600" b="1" dirty="0">
                <a:solidFill>
                  <a:schemeClr val="accent1"/>
                </a:solidFill>
                <a:latin typeface="+mj-lt"/>
                <a:ea typeface="+mj-ea"/>
                <a:cs typeface="+mj-cs"/>
              </a:rPr>
              <a:t> </a:t>
            </a:r>
            <a:r>
              <a:rPr lang="en-US" sz="3600" b="1" dirty="0" err="1">
                <a:solidFill>
                  <a:schemeClr val="accent1"/>
                </a:solidFill>
                <a:latin typeface="+mj-lt"/>
                <a:ea typeface="+mj-ea"/>
                <a:cs typeface="+mj-cs"/>
              </a:rPr>
              <a:t>Khiển</a:t>
            </a:r>
            <a:r>
              <a:rPr lang="en-US" sz="3600" b="1" dirty="0">
                <a:solidFill>
                  <a:schemeClr val="accent1"/>
                </a:solidFill>
                <a:latin typeface="+mj-lt"/>
                <a:ea typeface="+mj-ea"/>
                <a:cs typeface="+mj-cs"/>
              </a:rPr>
              <a:t> Thông Minh</a:t>
            </a:r>
            <a:endParaRPr lang="en-US" sz="3600" dirty="0">
              <a:solidFill>
                <a:schemeClr val="accent1"/>
              </a:solidFill>
              <a:latin typeface="+mj-lt"/>
              <a:ea typeface="+mj-ea"/>
              <a:cs typeface="+mj-cs"/>
            </a:endParaRPr>
          </a:p>
        </p:txBody>
      </p:sp>
      <p:sp>
        <p:nvSpPr>
          <p:cNvPr id="4" name="Text 1"/>
          <p:cNvSpPr/>
          <p:nvPr/>
        </p:nvSpPr>
        <p:spPr>
          <a:xfrm>
            <a:off x="6657580" y="2426336"/>
            <a:ext cx="4839201" cy="893062"/>
          </a:xfrm>
          <a:prstGeom prst="rect">
            <a:avLst/>
          </a:prstGeom>
        </p:spPr>
        <p:txBody>
          <a:bodyPr vert="horz" lIns="91440" tIns="45720" rIns="91440" bIns="45720" rtlCol="0">
            <a:normAutofit lnSpcReduction="10000"/>
          </a:bodyPr>
          <a:lstStyle/>
          <a:p>
            <a:pPr marL="0" indent="0" algn="just">
              <a:spcBef>
                <a:spcPts val="1000"/>
              </a:spcBef>
              <a:buClr>
                <a:schemeClr val="accent1"/>
              </a:buClr>
              <a:buSzPct val="80000"/>
            </a:pPr>
            <a:r>
              <a:rPr lang="en-US" dirty="0" err="1">
                <a:solidFill>
                  <a:schemeClr val="tx1">
                    <a:lumMod val="75000"/>
                    <a:lumOff val="25000"/>
                  </a:schemeClr>
                </a:solidFill>
              </a:rPr>
              <a:t>Giải</a:t>
            </a:r>
            <a:r>
              <a:rPr lang="en-US" dirty="0">
                <a:solidFill>
                  <a:schemeClr val="tx1">
                    <a:lumMod val="75000"/>
                    <a:lumOff val="25000"/>
                  </a:schemeClr>
                </a:solidFill>
              </a:rPr>
              <a:t> </a:t>
            </a:r>
            <a:r>
              <a:rPr lang="en-US" dirty="0" err="1">
                <a:solidFill>
                  <a:schemeClr val="tx1">
                    <a:lumMod val="75000"/>
                    <a:lumOff val="25000"/>
                  </a:schemeClr>
                </a:solidFill>
              </a:rPr>
              <a:t>pháp</a:t>
            </a:r>
            <a:r>
              <a:rPr lang="en-US" dirty="0">
                <a:solidFill>
                  <a:schemeClr val="tx1">
                    <a:lumMod val="75000"/>
                    <a:lumOff val="25000"/>
                  </a:schemeClr>
                </a:solidFill>
              </a:rPr>
              <a:t> </a:t>
            </a:r>
            <a:r>
              <a:rPr lang="en-US" dirty="0" err="1">
                <a:solidFill>
                  <a:schemeClr val="tx1">
                    <a:lumMod val="75000"/>
                    <a:lumOff val="25000"/>
                  </a:schemeClr>
                </a:solidFill>
              </a:rPr>
              <a:t>tiên</a:t>
            </a:r>
            <a:r>
              <a:rPr lang="en-US" dirty="0">
                <a:solidFill>
                  <a:schemeClr val="tx1">
                    <a:lumMod val="75000"/>
                    <a:lumOff val="25000"/>
                  </a:schemeClr>
                </a:solidFill>
              </a:rPr>
              <a:t> </a:t>
            </a:r>
            <a:r>
              <a:rPr lang="en-US" dirty="0" err="1">
                <a:solidFill>
                  <a:schemeClr val="tx1">
                    <a:lumMod val="75000"/>
                    <a:lumOff val="25000"/>
                  </a:schemeClr>
                </a:solidFill>
              </a:rPr>
              <a:t>tiến</a:t>
            </a:r>
            <a:r>
              <a:rPr lang="en-US" dirty="0">
                <a:solidFill>
                  <a:schemeClr val="tx1">
                    <a:lumMod val="75000"/>
                    <a:lumOff val="25000"/>
                  </a:schemeClr>
                </a:solidFill>
              </a:rPr>
              <a:t> </a:t>
            </a:r>
            <a:r>
              <a:rPr lang="en-US" dirty="0" err="1">
                <a:solidFill>
                  <a:schemeClr val="tx1">
                    <a:lumMod val="75000"/>
                    <a:lumOff val="25000"/>
                  </a:schemeClr>
                </a:solidFill>
              </a:rPr>
              <a:t>cho</a:t>
            </a:r>
            <a:r>
              <a:rPr lang="en-US" dirty="0">
                <a:solidFill>
                  <a:schemeClr val="tx1">
                    <a:lumMod val="75000"/>
                    <a:lumOff val="25000"/>
                  </a:schemeClr>
                </a:solidFill>
              </a:rPr>
              <a:t> </a:t>
            </a:r>
            <a:r>
              <a:rPr lang="en-US" dirty="0" err="1">
                <a:solidFill>
                  <a:schemeClr val="tx1">
                    <a:lumMod val="75000"/>
                    <a:lumOff val="25000"/>
                  </a:schemeClr>
                </a:solidFill>
              </a:rPr>
              <a:t>việc</a:t>
            </a:r>
            <a:r>
              <a:rPr lang="en-US" dirty="0">
                <a:solidFill>
                  <a:schemeClr val="tx1">
                    <a:lumMod val="75000"/>
                    <a:lumOff val="25000"/>
                  </a:schemeClr>
                </a:solidFill>
              </a:rPr>
              <a:t> </a:t>
            </a:r>
            <a:r>
              <a:rPr lang="en-US" dirty="0" err="1">
                <a:solidFill>
                  <a:schemeClr val="tx1">
                    <a:lumMod val="75000"/>
                    <a:lumOff val="25000"/>
                  </a:schemeClr>
                </a:solidFill>
              </a:rPr>
              <a:t>kiểm</a:t>
            </a:r>
            <a:r>
              <a:rPr lang="en-US" dirty="0">
                <a:solidFill>
                  <a:schemeClr val="tx1">
                    <a:lumMod val="75000"/>
                    <a:lumOff val="25000"/>
                  </a:schemeClr>
                </a:solidFill>
              </a:rPr>
              <a:t> </a:t>
            </a:r>
            <a:r>
              <a:rPr lang="en-US" dirty="0" err="1">
                <a:solidFill>
                  <a:schemeClr val="tx1">
                    <a:lumMod val="75000"/>
                    <a:lumOff val="25000"/>
                  </a:schemeClr>
                </a:solidFill>
              </a:rPr>
              <a:t>soát</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và</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ẩm</a:t>
            </a:r>
            <a:r>
              <a:rPr lang="en-US" dirty="0">
                <a:solidFill>
                  <a:schemeClr val="tx1">
                    <a:lumMod val="75000"/>
                    <a:lumOff val="25000"/>
                  </a:schemeClr>
                </a:solidFill>
              </a:rPr>
              <a:t> </a:t>
            </a:r>
            <a:r>
              <a:rPr lang="en-US" dirty="0" err="1">
                <a:solidFill>
                  <a:schemeClr val="tx1">
                    <a:lumMod val="75000"/>
                    <a:lumOff val="25000"/>
                  </a:schemeClr>
                </a:solidFill>
              </a:rPr>
              <a:t>trong</a:t>
            </a:r>
            <a:r>
              <a:rPr lang="en-US" dirty="0">
                <a:solidFill>
                  <a:schemeClr val="tx1">
                    <a:lumMod val="75000"/>
                    <a:lumOff val="25000"/>
                  </a:schemeClr>
                </a:solidFill>
              </a:rPr>
              <a:t> </a:t>
            </a:r>
            <a:r>
              <a:rPr lang="en-US" dirty="0" err="1">
                <a:solidFill>
                  <a:schemeClr val="tx1">
                    <a:lumMod val="75000"/>
                    <a:lumOff val="25000"/>
                  </a:schemeClr>
                </a:solidFill>
              </a:rPr>
              <a:t>nhà</a:t>
            </a:r>
            <a:r>
              <a:rPr lang="en-US" dirty="0">
                <a:solidFill>
                  <a:schemeClr val="tx1">
                    <a:lumMod val="75000"/>
                    <a:lumOff val="25000"/>
                  </a:schemeClr>
                </a:solidFill>
              </a:rPr>
              <a:t>, </a:t>
            </a:r>
            <a:r>
              <a:rPr lang="en-US" dirty="0" err="1">
                <a:solidFill>
                  <a:schemeClr val="tx1">
                    <a:lumMod val="75000"/>
                    <a:lumOff val="25000"/>
                  </a:schemeClr>
                </a:solidFill>
              </a:rPr>
              <a:t>tối</a:t>
            </a:r>
            <a:r>
              <a:rPr lang="en-US" dirty="0">
                <a:solidFill>
                  <a:schemeClr val="tx1">
                    <a:lumMod val="75000"/>
                    <a:lumOff val="25000"/>
                  </a:schemeClr>
                </a:solidFill>
              </a:rPr>
              <a:t> </a:t>
            </a:r>
            <a:r>
              <a:rPr lang="en-US" dirty="0" err="1">
                <a:solidFill>
                  <a:schemeClr val="tx1">
                    <a:lumMod val="75000"/>
                    <a:lumOff val="25000"/>
                  </a:schemeClr>
                </a:solidFill>
              </a:rPr>
              <a:t>ưu</a:t>
            </a:r>
            <a:r>
              <a:rPr lang="en-US" dirty="0">
                <a:solidFill>
                  <a:schemeClr val="tx1">
                    <a:lumMod val="75000"/>
                    <a:lumOff val="25000"/>
                  </a:schemeClr>
                </a:solidFill>
              </a:rPr>
              <a:t> </a:t>
            </a:r>
            <a:r>
              <a:rPr lang="en-US" dirty="0" err="1">
                <a:solidFill>
                  <a:schemeClr val="tx1">
                    <a:lumMod val="75000"/>
                    <a:lumOff val="25000"/>
                  </a:schemeClr>
                </a:solidFill>
              </a:rPr>
              <a:t>hóa</a:t>
            </a:r>
            <a:r>
              <a:rPr lang="en-US" dirty="0">
                <a:solidFill>
                  <a:schemeClr val="tx1">
                    <a:lumMod val="75000"/>
                    <a:lumOff val="25000"/>
                  </a:schemeClr>
                </a:solidFill>
              </a:rPr>
              <a:t> </a:t>
            </a:r>
            <a:r>
              <a:rPr lang="en-US" dirty="0" err="1">
                <a:solidFill>
                  <a:schemeClr val="tx1">
                    <a:lumMod val="75000"/>
                    <a:lumOff val="25000"/>
                  </a:schemeClr>
                </a:solidFill>
              </a:rPr>
              <a:t>tiêu</a:t>
            </a:r>
            <a:r>
              <a:rPr lang="en-US" dirty="0">
                <a:solidFill>
                  <a:schemeClr val="tx1">
                    <a:lumMod val="75000"/>
                    <a:lumOff val="25000"/>
                  </a:schemeClr>
                </a:solidFill>
              </a:rPr>
              <a:t> </a:t>
            </a:r>
            <a:r>
              <a:rPr lang="en-US" dirty="0" err="1">
                <a:solidFill>
                  <a:schemeClr val="tx1">
                    <a:lumMod val="75000"/>
                    <a:lumOff val="25000"/>
                  </a:schemeClr>
                </a:solidFill>
              </a:rPr>
              <a:t>thụ</a:t>
            </a:r>
            <a:r>
              <a:rPr lang="en-US" dirty="0">
                <a:solidFill>
                  <a:schemeClr val="tx1">
                    <a:lumMod val="75000"/>
                    <a:lumOff val="25000"/>
                  </a:schemeClr>
                </a:solidFill>
              </a:rPr>
              <a:t> </a:t>
            </a:r>
            <a:r>
              <a:rPr lang="en-US" dirty="0" err="1">
                <a:solidFill>
                  <a:schemeClr val="tx1">
                    <a:lumMod val="75000"/>
                    <a:lumOff val="25000"/>
                  </a:schemeClr>
                </a:solidFill>
              </a:rPr>
              <a:t>năng</a:t>
            </a:r>
            <a:r>
              <a:rPr lang="en-US" dirty="0">
                <a:solidFill>
                  <a:schemeClr val="tx1">
                    <a:lumMod val="75000"/>
                    <a:lumOff val="25000"/>
                  </a:schemeClr>
                </a:solidFill>
              </a:rPr>
              <a:t> </a:t>
            </a:r>
            <a:r>
              <a:rPr lang="en-US" dirty="0" err="1">
                <a:solidFill>
                  <a:schemeClr val="tx1">
                    <a:lumMod val="75000"/>
                    <a:lumOff val="25000"/>
                  </a:schemeClr>
                </a:solidFill>
              </a:rPr>
              <a:t>lượng</a:t>
            </a:r>
            <a:r>
              <a:rPr lang="en-US" dirty="0">
                <a:solidFill>
                  <a:schemeClr val="tx1">
                    <a:lumMod val="75000"/>
                    <a:lumOff val="25000"/>
                  </a:schemeClr>
                </a:solidFill>
              </a:rPr>
              <a:t> </a:t>
            </a:r>
            <a:r>
              <a:rPr lang="en-US" dirty="0" err="1">
                <a:solidFill>
                  <a:schemeClr val="tx1">
                    <a:lumMod val="75000"/>
                    <a:lumOff val="25000"/>
                  </a:schemeClr>
                </a:solidFill>
              </a:rPr>
              <a:t>và</a:t>
            </a:r>
            <a:r>
              <a:rPr lang="en-US" dirty="0">
                <a:solidFill>
                  <a:schemeClr val="tx1">
                    <a:lumMod val="75000"/>
                    <a:lumOff val="25000"/>
                  </a:schemeClr>
                </a:solidFill>
              </a:rPr>
              <a:t> </a:t>
            </a:r>
            <a:r>
              <a:rPr lang="en-US" dirty="0" err="1">
                <a:solidFill>
                  <a:schemeClr val="tx1">
                    <a:lumMod val="75000"/>
                    <a:lumOff val="25000"/>
                  </a:schemeClr>
                </a:solidFill>
              </a:rPr>
              <a:t>tăng</a:t>
            </a:r>
            <a:r>
              <a:rPr lang="en-US" dirty="0">
                <a:solidFill>
                  <a:schemeClr val="tx1">
                    <a:lumMod val="75000"/>
                    <a:lumOff val="25000"/>
                  </a:schemeClr>
                </a:solidFill>
              </a:rPr>
              <a:t> </a:t>
            </a:r>
            <a:r>
              <a:rPr lang="en-US" dirty="0" err="1">
                <a:solidFill>
                  <a:schemeClr val="tx1">
                    <a:lumMod val="75000"/>
                    <a:lumOff val="25000"/>
                  </a:schemeClr>
                </a:solidFill>
              </a:rPr>
              <a:t>cường</a:t>
            </a:r>
            <a:r>
              <a:rPr lang="en-US" dirty="0">
                <a:solidFill>
                  <a:schemeClr val="tx1">
                    <a:lumMod val="75000"/>
                    <a:lumOff val="25000"/>
                  </a:schemeClr>
                </a:solidFill>
              </a:rPr>
              <a:t> </a:t>
            </a:r>
            <a:r>
              <a:rPr lang="en-US" dirty="0" err="1">
                <a:solidFill>
                  <a:schemeClr val="tx1">
                    <a:lumMod val="75000"/>
                    <a:lumOff val="25000"/>
                  </a:schemeClr>
                </a:solidFill>
              </a:rPr>
              <a:t>sự</a:t>
            </a:r>
            <a:r>
              <a:rPr lang="en-US" dirty="0">
                <a:solidFill>
                  <a:schemeClr val="tx1">
                    <a:lumMod val="75000"/>
                    <a:lumOff val="25000"/>
                  </a:schemeClr>
                </a:solidFill>
              </a:rPr>
              <a:t> </a:t>
            </a:r>
            <a:r>
              <a:rPr lang="en-US" dirty="0" err="1">
                <a:solidFill>
                  <a:schemeClr val="tx1">
                    <a:lumMod val="75000"/>
                    <a:lumOff val="25000"/>
                  </a:schemeClr>
                </a:solidFill>
              </a:rPr>
              <a:t>thoải</a:t>
            </a:r>
            <a:r>
              <a:rPr lang="en-US" dirty="0">
                <a:solidFill>
                  <a:schemeClr val="tx1">
                    <a:lumMod val="75000"/>
                    <a:lumOff val="25000"/>
                  </a:schemeClr>
                </a:solidFill>
              </a:rPr>
              <a:t> </a:t>
            </a:r>
            <a:r>
              <a:rPr lang="en-US" dirty="0" err="1">
                <a:solidFill>
                  <a:schemeClr val="tx1">
                    <a:lumMod val="75000"/>
                    <a:lumOff val="25000"/>
                  </a:schemeClr>
                </a:solidFill>
              </a:rPr>
              <a:t>mái</a:t>
            </a:r>
            <a:r>
              <a:rPr lang="en-US" dirty="0">
                <a:solidFill>
                  <a:schemeClr val="tx1">
                    <a:lumMod val="75000"/>
                    <a:lumOff val="25000"/>
                  </a:schemeClr>
                </a:solidFill>
              </a:rPr>
              <a:t>.</a:t>
            </a:r>
          </a:p>
        </p:txBody>
      </p:sp>
      <p:pic>
        <p:nvPicPr>
          <p:cNvPr id="2" name="Image 0" descr="preencoded.png"/>
          <p:cNvPicPr>
            <a:picLocks noChangeAspect="1"/>
          </p:cNvPicPr>
          <p:nvPr/>
        </p:nvPicPr>
        <p:blipFill>
          <a:blip r:embed="rId3"/>
          <a:srcRect t="9745" r="2" b="2"/>
          <a:stretch/>
        </p:blipFill>
        <p:spPr>
          <a:xfrm>
            <a:off x="20662" y="63460"/>
            <a:ext cx="6473932" cy="82296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graphicFrame>
        <p:nvGraphicFramePr>
          <p:cNvPr id="5" name="Table 4">
            <a:extLst>
              <a:ext uri="{FF2B5EF4-FFF2-40B4-BE49-F238E27FC236}">
                <a16:creationId xmlns:a16="http://schemas.microsoft.com/office/drawing/2014/main" id="{2782C52C-6BA1-FAF4-0B7D-6F9BD8450E9D}"/>
              </a:ext>
            </a:extLst>
          </p:cNvPr>
          <p:cNvGraphicFramePr>
            <a:graphicFrameLocks noGrp="1"/>
          </p:cNvGraphicFramePr>
          <p:nvPr>
            <p:extLst>
              <p:ext uri="{D42A27DB-BD31-4B8C-83A1-F6EECF244321}">
                <p14:modId xmlns:p14="http://schemas.microsoft.com/office/powerpoint/2010/main" val="4060809923"/>
              </p:ext>
            </p:extLst>
          </p:nvPr>
        </p:nvGraphicFramePr>
        <p:xfrm>
          <a:off x="6549081" y="4307841"/>
          <a:ext cx="7449125" cy="2018820"/>
        </p:xfrm>
        <a:graphic>
          <a:graphicData uri="http://schemas.openxmlformats.org/drawingml/2006/table">
            <a:tbl>
              <a:tblPr firstRow="1" bandRow="1">
                <a:tableStyleId>{21E4AEA4-8DFA-4A89-87EB-49C32662AFE0}</a:tableStyleId>
              </a:tblPr>
              <a:tblGrid>
                <a:gridCol w="3000692">
                  <a:extLst>
                    <a:ext uri="{9D8B030D-6E8A-4147-A177-3AD203B41FA5}">
                      <a16:colId xmlns:a16="http://schemas.microsoft.com/office/drawing/2014/main" val="3908281158"/>
                    </a:ext>
                  </a:extLst>
                </a:gridCol>
                <a:gridCol w="4448433">
                  <a:extLst>
                    <a:ext uri="{9D8B030D-6E8A-4147-A177-3AD203B41FA5}">
                      <a16:colId xmlns:a16="http://schemas.microsoft.com/office/drawing/2014/main" val="1639523665"/>
                    </a:ext>
                  </a:extLst>
                </a:gridCol>
              </a:tblGrid>
              <a:tr h="504705">
                <a:tc>
                  <a:txBody>
                    <a:bodyPr/>
                    <a:lstStyle/>
                    <a:p>
                      <a:pPr algn="r"/>
                      <a:r>
                        <a:rPr lang="en-US" dirty="0"/>
                        <a:t>Danh </a:t>
                      </a:r>
                      <a:r>
                        <a:rPr lang="en-US" dirty="0" err="1"/>
                        <a:t>sách</a:t>
                      </a:r>
                      <a:r>
                        <a:rPr lang="en-US" dirty="0"/>
                        <a:t> </a:t>
                      </a:r>
                      <a:r>
                        <a:rPr lang="en-US" dirty="0" err="1"/>
                        <a:t>sinh</a:t>
                      </a:r>
                      <a:r>
                        <a:rPr lang="en-US" dirty="0"/>
                        <a:t> </a:t>
                      </a:r>
                      <a:r>
                        <a:rPr lang="en-US" dirty="0" err="1"/>
                        <a:t>viên</a:t>
                      </a:r>
                      <a:r>
                        <a:rPr lang="en-US" dirty="0"/>
                        <a:t>:</a:t>
                      </a:r>
                    </a:p>
                  </a:txBody>
                  <a:tcPr/>
                </a:tc>
                <a:tc>
                  <a:txBody>
                    <a:bodyPr/>
                    <a:lstStyle/>
                    <a:p>
                      <a:r>
                        <a:rPr lang="en-US" dirty="0" err="1"/>
                        <a:t>Nguyễn</a:t>
                      </a:r>
                      <a:r>
                        <a:rPr lang="en-US" dirty="0"/>
                        <a:t> </a:t>
                      </a:r>
                      <a:r>
                        <a:rPr lang="en-US" dirty="0" err="1"/>
                        <a:t>Việt</a:t>
                      </a:r>
                      <a:r>
                        <a:rPr lang="en-US" dirty="0"/>
                        <a:t> Anh - 22010291</a:t>
                      </a:r>
                    </a:p>
                  </a:txBody>
                  <a:tcPr/>
                </a:tc>
                <a:extLst>
                  <a:ext uri="{0D108BD9-81ED-4DB2-BD59-A6C34878D82A}">
                    <a16:rowId xmlns:a16="http://schemas.microsoft.com/office/drawing/2014/main" val="2230491225"/>
                  </a:ext>
                </a:extLst>
              </a:tr>
              <a:tr h="504705">
                <a:tc>
                  <a:txBody>
                    <a:bodyPr/>
                    <a:lstStyle/>
                    <a:p>
                      <a:endParaRPr lang="en-US"/>
                    </a:p>
                  </a:txBody>
                  <a:tcPr/>
                </a:tc>
                <a:tc>
                  <a:txBody>
                    <a:bodyPr/>
                    <a:lstStyle/>
                    <a:p>
                      <a:r>
                        <a:rPr lang="en-US" dirty="0"/>
                        <a:t>Đỗ Đăng Hoàn - 21010666</a:t>
                      </a:r>
                    </a:p>
                  </a:txBody>
                  <a:tcPr/>
                </a:tc>
                <a:extLst>
                  <a:ext uri="{0D108BD9-81ED-4DB2-BD59-A6C34878D82A}">
                    <a16:rowId xmlns:a16="http://schemas.microsoft.com/office/drawing/2014/main" val="3648139514"/>
                  </a:ext>
                </a:extLst>
              </a:tr>
              <a:tr h="504705">
                <a:tc>
                  <a:txBody>
                    <a:bodyPr/>
                    <a:lstStyle/>
                    <a:p>
                      <a:endParaRPr lang="en-US"/>
                    </a:p>
                  </a:txBody>
                  <a:tcPr/>
                </a:tc>
                <a:tc>
                  <a:txBody>
                    <a:bodyPr/>
                    <a:lstStyle/>
                    <a:p>
                      <a:r>
                        <a:rPr lang="en-US" dirty="0" err="1"/>
                        <a:t>Nguyễn</a:t>
                      </a:r>
                      <a:r>
                        <a:rPr lang="en-US" dirty="0"/>
                        <a:t> Xuân Dinh - 20010889</a:t>
                      </a:r>
                    </a:p>
                  </a:txBody>
                  <a:tcPr/>
                </a:tc>
                <a:extLst>
                  <a:ext uri="{0D108BD9-81ED-4DB2-BD59-A6C34878D82A}">
                    <a16:rowId xmlns:a16="http://schemas.microsoft.com/office/drawing/2014/main" val="2752750567"/>
                  </a:ext>
                </a:extLst>
              </a:tr>
              <a:tr h="504705">
                <a:tc>
                  <a:txBody>
                    <a:bodyPr/>
                    <a:lstStyle/>
                    <a:p>
                      <a:pPr algn="r"/>
                      <a:r>
                        <a:rPr lang="en-US"/>
                        <a:t>Giảng viên hướng dẫn:</a:t>
                      </a:r>
                    </a:p>
                  </a:txBody>
                  <a:tcPr/>
                </a:tc>
                <a:tc>
                  <a:txBody>
                    <a:bodyPr/>
                    <a:lstStyle/>
                    <a:p>
                      <a:r>
                        <a:rPr lang="en-US" dirty="0" err="1"/>
                        <a:t>Phạm</a:t>
                      </a:r>
                      <a:r>
                        <a:rPr lang="en-US" dirty="0"/>
                        <a:t> </a:t>
                      </a:r>
                      <a:r>
                        <a:rPr lang="en-US" dirty="0" err="1"/>
                        <a:t>Ngọc</a:t>
                      </a:r>
                      <a:r>
                        <a:rPr lang="en-US" dirty="0"/>
                        <a:t> </a:t>
                      </a:r>
                      <a:r>
                        <a:rPr lang="en-US" dirty="0" err="1"/>
                        <a:t>Hưng</a:t>
                      </a:r>
                      <a:r>
                        <a:rPr lang="en-US" dirty="0"/>
                        <a:t> </a:t>
                      </a:r>
                    </a:p>
                  </a:txBody>
                  <a:tcPr/>
                </a:tc>
                <a:extLst>
                  <a:ext uri="{0D108BD9-81ED-4DB2-BD59-A6C34878D82A}">
                    <a16:rowId xmlns:a16="http://schemas.microsoft.com/office/drawing/2014/main" val="3445288130"/>
                  </a:ext>
                </a:extLst>
              </a:tr>
            </a:tbl>
          </a:graphicData>
        </a:graphic>
      </p:graphicFrame>
      <p:sp>
        <p:nvSpPr>
          <p:cNvPr id="6" name="TextBox 5">
            <a:extLst>
              <a:ext uri="{FF2B5EF4-FFF2-40B4-BE49-F238E27FC236}">
                <a16:creationId xmlns:a16="http://schemas.microsoft.com/office/drawing/2014/main" id="{CFF16359-9758-2FE0-38F7-24BE483801EA}"/>
              </a:ext>
            </a:extLst>
          </p:cNvPr>
          <p:cNvSpPr txBox="1"/>
          <p:nvPr/>
        </p:nvSpPr>
        <p:spPr>
          <a:xfrm>
            <a:off x="14207760" y="7681598"/>
            <a:ext cx="401978" cy="369332"/>
          </a:xfrm>
          <a:prstGeom prst="rect">
            <a:avLst/>
          </a:prstGeom>
          <a:noFill/>
        </p:spPr>
        <p:txBody>
          <a:bodyPr wrap="square" rtlCol="0">
            <a:spAutoFit/>
          </a:bodyPr>
          <a:lstStyle/>
          <a:p>
            <a:r>
              <a:rPr lang="en-US"/>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0"/>
          <p:cNvSpPr/>
          <p:nvPr/>
        </p:nvSpPr>
        <p:spPr>
          <a:xfrm>
            <a:off x="1844040" y="381833"/>
            <a:ext cx="7415927" cy="736045"/>
          </a:xfrm>
          <a:prstGeom prst="rect">
            <a:avLst/>
          </a:prstGeom>
          <a:noFill/>
          <a:ln/>
        </p:spPr>
        <p:txBody>
          <a:bodyPr wrap="square" lIns="0" tIns="0" rIns="0" bIns="0" rtlCol="0" anchor="t"/>
          <a:lstStyle/>
          <a:p>
            <a:pPr marL="0" indent="0">
              <a:lnSpc>
                <a:spcPts val="5500"/>
              </a:lnSpc>
              <a:buNone/>
            </a:pPr>
            <a:r>
              <a:rPr lang="en-US" sz="4400" b="1" kern="0" spc="-44" dirty="0" err="1">
                <a:solidFill>
                  <a:srgbClr val="000000"/>
                </a:solidFill>
                <a:latin typeface="Montserrat Bold" pitchFamily="34" charset="0"/>
                <a:ea typeface="Montserrat Bold" pitchFamily="34" charset="-122"/>
                <a:cs typeface="Montserrat Bold" pitchFamily="34" charset="-120"/>
              </a:rPr>
              <a:t>Kết</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quả</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đã</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đạt</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được</a:t>
            </a:r>
            <a:endParaRPr lang="en-US" sz="4400" dirty="0"/>
          </a:p>
        </p:txBody>
      </p:sp>
      <p:sp>
        <p:nvSpPr>
          <p:cNvPr id="27" name="TextBox 26">
            <a:extLst>
              <a:ext uri="{FF2B5EF4-FFF2-40B4-BE49-F238E27FC236}">
                <a16:creationId xmlns:a16="http://schemas.microsoft.com/office/drawing/2014/main" id="{AD0618BD-19C6-A203-A588-D12BB436989E}"/>
              </a:ext>
            </a:extLst>
          </p:cNvPr>
          <p:cNvSpPr txBox="1"/>
          <p:nvPr/>
        </p:nvSpPr>
        <p:spPr>
          <a:xfrm>
            <a:off x="6986270" y="7683222"/>
            <a:ext cx="7335520" cy="369332"/>
          </a:xfrm>
          <a:prstGeom prst="rect">
            <a:avLst/>
          </a:prstGeom>
          <a:noFill/>
        </p:spPr>
        <p:txBody>
          <a:bodyPr wrap="square">
            <a:spAutoFit/>
          </a:bodyPr>
          <a:lstStyle/>
          <a:p>
            <a:pPr algn="r"/>
            <a:r>
              <a:rPr lang="en-US" dirty="0"/>
              <a:t>10</a:t>
            </a:r>
          </a:p>
        </p:txBody>
      </p:sp>
      <p:grpSp>
        <p:nvGrpSpPr>
          <p:cNvPr id="44" name="Group 43">
            <a:extLst>
              <a:ext uri="{FF2B5EF4-FFF2-40B4-BE49-F238E27FC236}">
                <a16:creationId xmlns:a16="http://schemas.microsoft.com/office/drawing/2014/main" id="{8C020340-23C4-979D-AF6E-BDF8120B6CE0}"/>
              </a:ext>
            </a:extLst>
          </p:cNvPr>
          <p:cNvGrpSpPr/>
          <p:nvPr/>
        </p:nvGrpSpPr>
        <p:grpSpPr>
          <a:xfrm>
            <a:off x="1687116" y="1253787"/>
            <a:ext cx="3194685" cy="491847"/>
            <a:chOff x="976670" y="1558230"/>
            <a:chExt cx="3194685" cy="491847"/>
          </a:xfrm>
        </p:grpSpPr>
        <p:sp>
          <p:nvSpPr>
            <p:cNvPr id="26" name="Shape 1">
              <a:extLst>
                <a:ext uri="{FF2B5EF4-FFF2-40B4-BE49-F238E27FC236}">
                  <a16:creationId xmlns:a16="http://schemas.microsoft.com/office/drawing/2014/main" id="{30631F5E-ECEA-CFAB-8D20-D7BDAC0F1269}"/>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29" name="Text 2">
              <a:extLst>
                <a:ext uri="{FF2B5EF4-FFF2-40B4-BE49-F238E27FC236}">
                  <a16:creationId xmlns:a16="http://schemas.microsoft.com/office/drawing/2014/main" id="{C18D4567-FAE4-3386-3239-CE3A59CE931F}"/>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1</a:t>
              </a:r>
              <a:endParaRPr lang="en-US" sz="2300" dirty="0"/>
            </a:p>
          </p:txBody>
        </p:sp>
        <p:sp>
          <p:nvSpPr>
            <p:cNvPr id="30" name="Text 3">
              <a:extLst>
                <a:ext uri="{FF2B5EF4-FFF2-40B4-BE49-F238E27FC236}">
                  <a16:creationId xmlns:a16="http://schemas.microsoft.com/office/drawing/2014/main" id="{0F8CAA87-B4A5-C87D-7E86-9E2E20CB3C71}"/>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Bật</a:t>
              </a:r>
              <a:r>
                <a:rPr lang="en-US" sz="1950" b="1" kern="0" spc="-20" dirty="0">
                  <a:solidFill>
                    <a:srgbClr val="3D3838"/>
                  </a:solidFill>
                  <a:latin typeface="Montserrat Bold" pitchFamily="34" charset="0"/>
                </a:rPr>
                <a:t>/</a:t>
              </a:r>
              <a:r>
                <a:rPr lang="en-US" sz="1950" b="1" kern="0" spc="-20" dirty="0" err="1">
                  <a:solidFill>
                    <a:srgbClr val="3D3838"/>
                  </a:solidFill>
                  <a:latin typeface="Montserrat Bold" pitchFamily="34" charset="0"/>
                </a:rPr>
                <a:t>tắt</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điều</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hòa</a:t>
              </a:r>
              <a:r>
                <a:rPr lang="en-US" sz="1950" b="1" kern="0" spc="-20" dirty="0">
                  <a:solidFill>
                    <a:srgbClr val="3D3838"/>
                  </a:solidFill>
                  <a:latin typeface="Montserrat Bold" pitchFamily="34" charset="0"/>
                </a:rPr>
                <a:t> </a:t>
              </a:r>
              <a:endParaRPr lang="en-US" sz="1950" dirty="0"/>
            </a:p>
          </p:txBody>
        </p:sp>
      </p:grpSp>
      <p:grpSp>
        <p:nvGrpSpPr>
          <p:cNvPr id="45" name="Group 44">
            <a:extLst>
              <a:ext uri="{FF2B5EF4-FFF2-40B4-BE49-F238E27FC236}">
                <a16:creationId xmlns:a16="http://schemas.microsoft.com/office/drawing/2014/main" id="{079D509A-E6B2-159C-C41D-DCED3252D642}"/>
              </a:ext>
            </a:extLst>
          </p:cNvPr>
          <p:cNvGrpSpPr/>
          <p:nvPr/>
        </p:nvGrpSpPr>
        <p:grpSpPr>
          <a:xfrm>
            <a:off x="1687116" y="1898034"/>
            <a:ext cx="3194685" cy="491847"/>
            <a:chOff x="976670" y="1558230"/>
            <a:chExt cx="3194685" cy="491847"/>
          </a:xfrm>
        </p:grpSpPr>
        <p:sp>
          <p:nvSpPr>
            <p:cNvPr id="46" name="Shape 1">
              <a:extLst>
                <a:ext uri="{FF2B5EF4-FFF2-40B4-BE49-F238E27FC236}">
                  <a16:creationId xmlns:a16="http://schemas.microsoft.com/office/drawing/2014/main" id="{C5E9961C-9793-7543-6FA3-3102393EA6F6}"/>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47" name="Text 2">
              <a:extLst>
                <a:ext uri="{FF2B5EF4-FFF2-40B4-BE49-F238E27FC236}">
                  <a16:creationId xmlns:a16="http://schemas.microsoft.com/office/drawing/2014/main" id="{358A991C-01DC-1BE5-E4C0-4B3D2ADC7562}"/>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2</a:t>
              </a:r>
              <a:endParaRPr lang="en-US" sz="2300" dirty="0"/>
            </a:p>
          </p:txBody>
        </p:sp>
        <p:sp>
          <p:nvSpPr>
            <p:cNvPr id="48" name="Text 3">
              <a:extLst>
                <a:ext uri="{FF2B5EF4-FFF2-40B4-BE49-F238E27FC236}">
                  <a16:creationId xmlns:a16="http://schemas.microsoft.com/office/drawing/2014/main" id="{6C160317-1F9F-C19A-A14D-70B1FD10FA0D}"/>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Tăng</a:t>
              </a:r>
              <a:r>
                <a:rPr lang="en-US" sz="1950" b="1" kern="0" spc="-20" dirty="0">
                  <a:solidFill>
                    <a:srgbClr val="3D3838"/>
                  </a:solidFill>
                  <a:latin typeface="Montserrat Bold" pitchFamily="34" charset="0"/>
                </a:rPr>
                <a:t>/</a:t>
              </a:r>
              <a:r>
                <a:rPr lang="en-US" sz="1950" b="1" kern="0" spc="-20" dirty="0" err="1">
                  <a:solidFill>
                    <a:srgbClr val="3D3838"/>
                  </a:solidFill>
                  <a:latin typeface="Montserrat Bold" pitchFamily="34" charset="0"/>
                </a:rPr>
                <a:t>giảm</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nhiệt</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độ</a:t>
              </a:r>
              <a:endParaRPr lang="en-US" sz="1950" dirty="0"/>
            </a:p>
          </p:txBody>
        </p:sp>
      </p:grpSp>
      <p:grpSp>
        <p:nvGrpSpPr>
          <p:cNvPr id="49" name="Group 48">
            <a:extLst>
              <a:ext uri="{FF2B5EF4-FFF2-40B4-BE49-F238E27FC236}">
                <a16:creationId xmlns:a16="http://schemas.microsoft.com/office/drawing/2014/main" id="{7F3FAD4B-D275-82C0-9858-510BD3C99413}"/>
              </a:ext>
            </a:extLst>
          </p:cNvPr>
          <p:cNvGrpSpPr/>
          <p:nvPr/>
        </p:nvGrpSpPr>
        <p:grpSpPr>
          <a:xfrm>
            <a:off x="1687116" y="2542281"/>
            <a:ext cx="3194685" cy="491847"/>
            <a:chOff x="976670" y="1558230"/>
            <a:chExt cx="3194685" cy="491847"/>
          </a:xfrm>
        </p:grpSpPr>
        <p:sp>
          <p:nvSpPr>
            <p:cNvPr id="50" name="Shape 1">
              <a:extLst>
                <a:ext uri="{FF2B5EF4-FFF2-40B4-BE49-F238E27FC236}">
                  <a16:creationId xmlns:a16="http://schemas.microsoft.com/office/drawing/2014/main" id="{E45A9614-4FD5-8EDE-818A-82CC9B6B824A}"/>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51" name="Text 2">
              <a:extLst>
                <a:ext uri="{FF2B5EF4-FFF2-40B4-BE49-F238E27FC236}">
                  <a16:creationId xmlns:a16="http://schemas.microsoft.com/office/drawing/2014/main" id="{ED7AF1D9-4DBB-576E-8AD1-7C8CE73930B7}"/>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3</a:t>
              </a:r>
              <a:endParaRPr lang="en-US" sz="2300" dirty="0"/>
            </a:p>
          </p:txBody>
        </p:sp>
        <p:sp>
          <p:nvSpPr>
            <p:cNvPr id="52" name="Text 3">
              <a:extLst>
                <a:ext uri="{FF2B5EF4-FFF2-40B4-BE49-F238E27FC236}">
                  <a16:creationId xmlns:a16="http://schemas.microsoft.com/office/drawing/2014/main" id="{4E439743-09B9-A8B7-E558-2BA453BE99EA}"/>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a:solidFill>
                    <a:srgbClr val="3D3838"/>
                  </a:solidFill>
                  <a:latin typeface="Montserrat Bold" pitchFamily="34" charset="0"/>
                </a:rPr>
                <a:t>Thu </a:t>
              </a:r>
              <a:r>
                <a:rPr lang="en-US" sz="1950" b="1" kern="0" spc="-20" dirty="0" err="1">
                  <a:solidFill>
                    <a:srgbClr val="3D3838"/>
                  </a:solidFill>
                  <a:latin typeface="Montserrat Bold" pitchFamily="34" charset="0"/>
                </a:rPr>
                <a:t>thập</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dữ</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liệu</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từ</a:t>
              </a:r>
              <a:r>
                <a:rPr lang="en-US" sz="1950" b="1" kern="0" spc="-20" dirty="0">
                  <a:solidFill>
                    <a:srgbClr val="3D3838"/>
                  </a:solidFill>
                  <a:latin typeface="Montserrat Bold" pitchFamily="34" charset="0"/>
                </a:rPr>
                <a:t> DHT22</a:t>
              </a:r>
              <a:endParaRPr lang="en-US" sz="1950" dirty="0"/>
            </a:p>
          </p:txBody>
        </p:sp>
      </p:grpSp>
      <p:grpSp>
        <p:nvGrpSpPr>
          <p:cNvPr id="53" name="Group 52">
            <a:extLst>
              <a:ext uri="{FF2B5EF4-FFF2-40B4-BE49-F238E27FC236}">
                <a16:creationId xmlns:a16="http://schemas.microsoft.com/office/drawing/2014/main" id="{02A2239F-11B1-B7FC-962D-5580E5DAF8A2}"/>
              </a:ext>
            </a:extLst>
          </p:cNvPr>
          <p:cNvGrpSpPr/>
          <p:nvPr/>
        </p:nvGrpSpPr>
        <p:grpSpPr>
          <a:xfrm>
            <a:off x="1687116" y="3186528"/>
            <a:ext cx="3194685" cy="491847"/>
            <a:chOff x="976670" y="1558230"/>
            <a:chExt cx="3194685" cy="491847"/>
          </a:xfrm>
        </p:grpSpPr>
        <p:sp>
          <p:nvSpPr>
            <p:cNvPr id="54" name="Shape 1">
              <a:extLst>
                <a:ext uri="{FF2B5EF4-FFF2-40B4-BE49-F238E27FC236}">
                  <a16:creationId xmlns:a16="http://schemas.microsoft.com/office/drawing/2014/main" id="{F7DEC1B1-1040-96BC-08EC-72F8A46ED540}"/>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55" name="Text 2">
              <a:extLst>
                <a:ext uri="{FF2B5EF4-FFF2-40B4-BE49-F238E27FC236}">
                  <a16:creationId xmlns:a16="http://schemas.microsoft.com/office/drawing/2014/main" id="{3D33EFBB-0195-CF73-1F14-11ECEA6E5935}"/>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4</a:t>
              </a:r>
              <a:endParaRPr lang="en-US" sz="2300" dirty="0"/>
            </a:p>
          </p:txBody>
        </p:sp>
        <p:sp>
          <p:nvSpPr>
            <p:cNvPr id="56" name="Text 3">
              <a:extLst>
                <a:ext uri="{FF2B5EF4-FFF2-40B4-BE49-F238E27FC236}">
                  <a16:creationId xmlns:a16="http://schemas.microsoft.com/office/drawing/2014/main" id="{4137BBCD-F1C4-AD63-0572-1BC789020514}"/>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Hiển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thị</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dữ</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liệu</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ra</a:t>
              </a:r>
              <a:r>
                <a:rPr lang="en-US" sz="1950" b="1" kern="0" spc="-20" dirty="0">
                  <a:solidFill>
                    <a:srgbClr val="3D3838"/>
                  </a:solidFill>
                  <a:latin typeface="Montserrat Bold" pitchFamily="34" charset="0"/>
                </a:rPr>
                <a:t> LCD1602</a:t>
              </a:r>
              <a:endParaRPr lang="en-US" sz="1950" dirty="0"/>
            </a:p>
          </p:txBody>
        </p:sp>
      </p:grpSp>
      <p:grpSp>
        <p:nvGrpSpPr>
          <p:cNvPr id="57" name="Group 56">
            <a:extLst>
              <a:ext uri="{FF2B5EF4-FFF2-40B4-BE49-F238E27FC236}">
                <a16:creationId xmlns:a16="http://schemas.microsoft.com/office/drawing/2014/main" id="{C5103286-C07A-EBD8-FB89-D0E74C14A2B4}"/>
              </a:ext>
            </a:extLst>
          </p:cNvPr>
          <p:cNvGrpSpPr/>
          <p:nvPr/>
        </p:nvGrpSpPr>
        <p:grpSpPr>
          <a:xfrm>
            <a:off x="1687116" y="3830775"/>
            <a:ext cx="3194685" cy="491847"/>
            <a:chOff x="976670" y="1558230"/>
            <a:chExt cx="3194685" cy="491847"/>
          </a:xfrm>
        </p:grpSpPr>
        <p:sp>
          <p:nvSpPr>
            <p:cNvPr id="58" name="Shape 1">
              <a:extLst>
                <a:ext uri="{FF2B5EF4-FFF2-40B4-BE49-F238E27FC236}">
                  <a16:creationId xmlns:a16="http://schemas.microsoft.com/office/drawing/2014/main" id="{A0637AA2-30AB-330E-0764-CE179BD650DE}"/>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59" name="Text 2">
              <a:extLst>
                <a:ext uri="{FF2B5EF4-FFF2-40B4-BE49-F238E27FC236}">
                  <a16:creationId xmlns:a16="http://schemas.microsoft.com/office/drawing/2014/main" id="{79C5C934-B379-4840-5002-DCE5A4F6A481}"/>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5</a:t>
              </a:r>
              <a:endParaRPr lang="en-US" sz="2300" dirty="0"/>
            </a:p>
          </p:txBody>
        </p:sp>
        <p:sp>
          <p:nvSpPr>
            <p:cNvPr id="60" name="Text 3">
              <a:extLst>
                <a:ext uri="{FF2B5EF4-FFF2-40B4-BE49-F238E27FC236}">
                  <a16:creationId xmlns:a16="http://schemas.microsoft.com/office/drawing/2014/main" id="{ED036C1A-806E-2C8D-32DC-73B195BC5DF6}"/>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Điều</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khiển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bằng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giọng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nói</a:t>
              </a:r>
              <a:endParaRPr lang="en-US" sz="1950" dirty="0"/>
            </a:p>
          </p:txBody>
        </p:sp>
      </p:grpSp>
      <p:sp>
        <p:nvSpPr>
          <p:cNvPr id="65" name="Text 0">
            <a:extLst>
              <a:ext uri="{FF2B5EF4-FFF2-40B4-BE49-F238E27FC236}">
                <a16:creationId xmlns:a16="http://schemas.microsoft.com/office/drawing/2014/main" id="{378D717B-706B-56D0-3AA9-619F6C11F30A}"/>
              </a:ext>
            </a:extLst>
          </p:cNvPr>
          <p:cNvSpPr/>
          <p:nvPr/>
        </p:nvSpPr>
        <p:spPr>
          <a:xfrm>
            <a:off x="1728073" y="4475022"/>
            <a:ext cx="7415927" cy="736045"/>
          </a:xfrm>
          <a:prstGeom prst="rect">
            <a:avLst/>
          </a:prstGeom>
          <a:noFill/>
          <a:ln/>
        </p:spPr>
        <p:txBody>
          <a:bodyPr wrap="square" lIns="0" tIns="0" rIns="0" bIns="0" rtlCol="0" anchor="t"/>
          <a:lstStyle/>
          <a:p>
            <a:pPr marL="0" indent="0">
              <a:lnSpc>
                <a:spcPts val="5500"/>
              </a:lnSpc>
              <a:buNone/>
            </a:pPr>
            <a:r>
              <a:rPr lang="en-US" sz="4400" b="1" kern="0" spc="-44" dirty="0" err="1">
                <a:solidFill>
                  <a:srgbClr val="000000"/>
                </a:solidFill>
                <a:latin typeface="Montserrat Bold" pitchFamily="34" charset="0"/>
                <a:ea typeface="Montserrat Bold" pitchFamily="34" charset="-122"/>
                <a:cs typeface="Montserrat Bold" pitchFamily="34" charset="-120"/>
              </a:rPr>
              <a:t>Kết</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quả</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chưa</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đạt</a:t>
            </a:r>
            <a:r>
              <a:rPr lang="en-US" sz="4400" b="1" kern="0" spc="-44" dirty="0">
                <a:solidFill>
                  <a:srgbClr val="000000"/>
                </a:solidFill>
                <a:latin typeface="Montserrat Bold" pitchFamily="34" charset="0"/>
                <a:ea typeface="Montserrat Bold" pitchFamily="34" charset="-122"/>
                <a:cs typeface="Montserrat Bold" pitchFamily="34" charset="-120"/>
              </a:rPr>
              <a:t> </a:t>
            </a:r>
            <a:r>
              <a:rPr lang="en-US" sz="4400" b="1" kern="0" spc="-44" dirty="0" err="1">
                <a:solidFill>
                  <a:srgbClr val="000000"/>
                </a:solidFill>
                <a:latin typeface="Montserrat Bold" pitchFamily="34" charset="0"/>
                <a:ea typeface="Montserrat Bold" pitchFamily="34" charset="-122"/>
                <a:cs typeface="Montserrat Bold" pitchFamily="34" charset="-120"/>
              </a:rPr>
              <a:t>được</a:t>
            </a:r>
            <a:endParaRPr lang="en-US" sz="4400" dirty="0"/>
          </a:p>
        </p:txBody>
      </p:sp>
      <p:grpSp>
        <p:nvGrpSpPr>
          <p:cNvPr id="66" name="Group 65">
            <a:extLst>
              <a:ext uri="{FF2B5EF4-FFF2-40B4-BE49-F238E27FC236}">
                <a16:creationId xmlns:a16="http://schemas.microsoft.com/office/drawing/2014/main" id="{606453BE-8E8E-C4A4-5AD1-288865806C40}"/>
              </a:ext>
            </a:extLst>
          </p:cNvPr>
          <p:cNvGrpSpPr/>
          <p:nvPr/>
        </p:nvGrpSpPr>
        <p:grpSpPr>
          <a:xfrm>
            <a:off x="1728073" y="5271669"/>
            <a:ext cx="3194685" cy="491847"/>
            <a:chOff x="976670" y="1558230"/>
            <a:chExt cx="3194685" cy="491847"/>
          </a:xfrm>
        </p:grpSpPr>
        <p:sp>
          <p:nvSpPr>
            <p:cNvPr id="67" name="Shape 1">
              <a:extLst>
                <a:ext uri="{FF2B5EF4-FFF2-40B4-BE49-F238E27FC236}">
                  <a16:creationId xmlns:a16="http://schemas.microsoft.com/office/drawing/2014/main" id="{8607821A-3935-7CE6-DB59-06F4971B7D17}"/>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68" name="Text 2">
              <a:extLst>
                <a:ext uri="{FF2B5EF4-FFF2-40B4-BE49-F238E27FC236}">
                  <a16:creationId xmlns:a16="http://schemas.microsoft.com/office/drawing/2014/main" id="{045C781A-38EF-DEEF-975F-DF290E350C7F}"/>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1</a:t>
              </a:r>
              <a:endParaRPr lang="en-US" sz="2300" dirty="0"/>
            </a:p>
          </p:txBody>
        </p:sp>
        <p:sp>
          <p:nvSpPr>
            <p:cNvPr id="69" name="Text 3">
              <a:extLst>
                <a:ext uri="{FF2B5EF4-FFF2-40B4-BE49-F238E27FC236}">
                  <a16:creationId xmlns:a16="http://schemas.microsoft.com/office/drawing/2014/main" id="{0510446D-D4F9-D381-6512-B4462DCC8A62}"/>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Chưa</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thể</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phân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tích</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thói</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quên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người</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dùng</a:t>
              </a:r>
              <a:endParaRPr lang="en-US" sz="1950" dirty="0"/>
            </a:p>
          </p:txBody>
        </p:sp>
      </p:grpSp>
      <p:grpSp>
        <p:nvGrpSpPr>
          <p:cNvPr id="70" name="Group 69">
            <a:extLst>
              <a:ext uri="{FF2B5EF4-FFF2-40B4-BE49-F238E27FC236}">
                <a16:creationId xmlns:a16="http://schemas.microsoft.com/office/drawing/2014/main" id="{8A7DF5F5-DD22-B034-B969-165F7E3956FC}"/>
              </a:ext>
            </a:extLst>
          </p:cNvPr>
          <p:cNvGrpSpPr/>
          <p:nvPr/>
        </p:nvGrpSpPr>
        <p:grpSpPr>
          <a:xfrm>
            <a:off x="1728073" y="5915916"/>
            <a:ext cx="3194685" cy="491847"/>
            <a:chOff x="976670" y="1558230"/>
            <a:chExt cx="3194685" cy="491847"/>
          </a:xfrm>
        </p:grpSpPr>
        <p:sp>
          <p:nvSpPr>
            <p:cNvPr id="71" name="Shape 1">
              <a:extLst>
                <a:ext uri="{FF2B5EF4-FFF2-40B4-BE49-F238E27FC236}">
                  <a16:creationId xmlns:a16="http://schemas.microsoft.com/office/drawing/2014/main" id="{59F20DF7-3BC9-E2A9-14B3-CE23D173CC59}"/>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72" name="Text 2">
              <a:extLst>
                <a:ext uri="{FF2B5EF4-FFF2-40B4-BE49-F238E27FC236}">
                  <a16:creationId xmlns:a16="http://schemas.microsoft.com/office/drawing/2014/main" id="{075E0A33-E6EE-8AEC-48F1-86CA82453A5C}"/>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2</a:t>
              </a:r>
              <a:endParaRPr lang="en-US" sz="2300" dirty="0"/>
            </a:p>
          </p:txBody>
        </p:sp>
        <p:sp>
          <p:nvSpPr>
            <p:cNvPr id="73" name="Text 3">
              <a:extLst>
                <a:ext uri="{FF2B5EF4-FFF2-40B4-BE49-F238E27FC236}">
                  <a16:creationId xmlns:a16="http://schemas.microsoft.com/office/drawing/2014/main" id="{26371ECA-6EDA-ECCB-6DD2-C029ECB7C680}"/>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Chưa</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tự</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động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điều</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chỉnh</a:t>
              </a:r>
              <a:r>
                <a:rPr lang="en-US" sz="1950" b="1" kern="0" spc="-20" dirty="0">
                  <a:solidFill>
                    <a:srgbClr val="3D3838"/>
                  </a:solidFill>
                  <a:latin typeface="Montserrat Bold" pitchFamily="34" charset="0"/>
                </a:rPr>
                <a:t> </a:t>
              </a:r>
              <a:endParaRPr lang="en-US" sz="1950" dirty="0"/>
            </a:p>
          </p:txBody>
        </p:sp>
      </p:grpSp>
      <p:grpSp>
        <p:nvGrpSpPr>
          <p:cNvPr id="74" name="Group 73">
            <a:extLst>
              <a:ext uri="{FF2B5EF4-FFF2-40B4-BE49-F238E27FC236}">
                <a16:creationId xmlns:a16="http://schemas.microsoft.com/office/drawing/2014/main" id="{9AEB9919-325D-6AE0-0963-285F019CE37A}"/>
              </a:ext>
            </a:extLst>
          </p:cNvPr>
          <p:cNvGrpSpPr/>
          <p:nvPr/>
        </p:nvGrpSpPr>
        <p:grpSpPr>
          <a:xfrm>
            <a:off x="1728073" y="6549390"/>
            <a:ext cx="3194685" cy="491847"/>
            <a:chOff x="976670" y="1558230"/>
            <a:chExt cx="3194685" cy="491847"/>
          </a:xfrm>
        </p:grpSpPr>
        <p:sp>
          <p:nvSpPr>
            <p:cNvPr id="75" name="Shape 1">
              <a:extLst>
                <a:ext uri="{FF2B5EF4-FFF2-40B4-BE49-F238E27FC236}">
                  <a16:creationId xmlns:a16="http://schemas.microsoft.com/office/drawing/2014/main" id="{41C6BDB0-2E2E-CA31-9F97-B0220A405F7C}"/>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76" name="Text 2">
              <a:extLst>
                <a:ext uri="{FF2B5EF4-FFF2-40B4-BE49-F238E27FC236}">
                  <a16:creationId xmlns:a16="http://schemas.microsoft.com/office/drawing/2014/main" id="{42F13C2E-50AB-FD01-005B-978BF6F776B5}"/>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3</a:t>
              </a:r>
              <a:endParaRPr lang="en-US" sz="2300" dirty="0"/>
            </a:p>
          </p:txBody>
        </p:sp>
        <p:sp>
          <p:nvSpPr>
            <p:cNvPr id="77" name="Text 3">
              <a:extLst>
                <a:ext uri="{FF2B5EF4-FFF2-40B4-BE49-F238E27FC236}">
                  <a16:creationId xmlns:a16="http://schemas.microsoft.com/office/drawing/2014/main" id="{FC195413-E676-F889-612F-9C236420185D}"/>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Chưa</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tự</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động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kết</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nối</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từ</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ứng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dụng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đến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hệ</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thống</a:t>
              </a:r>
              <a:endParaRPr lang="en-US" sz="1950" dirty="0"/>
            </a:p>
          </p:txBody>
        </p:sp>
      </p:grpSp>
      <p:grpSp>
        <p:nvGrpSpPr>
          <p:cNvPr id="78" name="Group 77">
            <a:extLst>
              <a:ext uri="{FF2B5EF4-FFF2-40B4-BE49-F238E27FC236}">
                <a16:creationId xmlns:a16="http://schemas.microsoft.com/office/drawing/2014/main" id="{B5A706D0-FC50-EE63-26EC-B1ADB842E97D}"/>
              </a:ext>
            </a:extLst>
          </p:cNvPr>
          <p:cNvGrpSpPr/>
          <p:nvPr/>
        </p:nvGrpSpPr>
        <p:grpSpPr>
          <a:xfrm>
            <a:off x="1728073" y="7187919"/>
            <a:ext cx="3194685" cy="491847"/>
            <a:chOff x="976670" y="1558230"/>
            <a:chExt cx="3194685" cy="491847"/>
          </a:xfrm>
        </p:grpSpPr>
        <p:sp>
          <p:nvSpPr>
            <p:cNvPr id="79" name="Shape 1">
              <a:extLst>
                <a:ext uri="{FF2B5EF4-FFF2-40B4-BE49-F238E27FC236}">
                  <a16:creationId xmlns:a16="http://schemas.microsoft.com/office/drawing/2014/main" id="{E9657BDE-BEAF-056D-7D90-F83800714BB8}"/>
                </a:ext>
              </a:extLst>
            </p:cNvPr>
            <p:cNvSpPr/>
            <p:nvPr/>
          </p:nvSpPr>
          <p:spPr>
            <a:xfrm>
              <a:off x="976670" y="1558230"/>
              <a:ext cx="491847" cy="491847"/>
            </a:xfrm>
            <a:prstGeom prst="roundRect">
              <a:avLst>
                <a:gd name="adj" fmla="val 6667"/>
              </a:avLst>
            </a:prstGeom>
            <a:solidFill>
              <a:srgbClr val="F2EEEE"/>
            </a:solidFill>
            <a:ln/>
          </p:spPr>
          <p:txBody>
            <a:bodyPr/>
            <a:lstStyle/>
            <a:p>
              <a:endParaRPr lang="en-US"/>
            </a:p>
          </p:txBody>
        </p:sp>
        <p:sp>
          <p:nvSpPr>
            <p:cNvPr id="80" name="Text 2">
              <a:extLst>
                <a:ext uri="{FF2B5EF4-FFF2-40B4-BE49-F238E27FC236}">
                  <a16:creationId xmlns:a16="http://schemas.microsoft.com/office/drawing/2014/main" id="{B9950634-ACF3-2951-23BD-E61E5B93D26A}"/>
                </a:ext>
              </a:extLst>
            </p:cNvPr>
            <p:cNvSpPr/>
            <p:nvPr/>
          </p:nvSpPr>
          <p:spPr>
            <a:xfrm>
              <a:off x="1165622" y="1655028"/>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rPr>
                <a:t>3</a:t>
              </a:r>
              <a:endParaRPr lang="en-US" sz="2300" dirty="0"/>
            </a:p>
          </p:txBody>
        </p:sp>
        <p:sp>
          <p:nvSpPr>
            <p:cNvPr id="81" name="Text 3">
              <a:extLst>
                <a:ext uri="{FF2B5EF4-FFF2-40B4-BE49-F238E27FC236}">
                  <a16:creationId xmlns:a16="http://schemas.microsoft.com/office/drawing/2014/main" id="{8C6E5758-AA32-227B-30F0-C2A1C80D8CC0}"/>
                </a:ext>
              </a:extLst>
            </p:cNvPr>
            <p:cNvSpPr/>
            <p:nvPr/>
          </p:nvSpPr>
          <p:spPr>
            <a:xfrm>
              <a:off x="1687116" y="1642646"/>
              <a:ext cx="2484239" cy="310515"/>
            </a:xfrm>
            <a:prstGeom prst="rect">
              <a:avLst/>
            </a:prstGeom>
            <a:noFill/>
            <a:ln/>
          </p:spPr>
          <p:txBody>
            <a:bodyPr wrap="none" lIns="0" tIns="0" rIns="0" bIns="0" rtlCol="0" anchor="t"/>
            <a:lstStyle/>
            <a:p>
              <a:pPr marL="0" indent="0">
                <a:lnSpc>
                  <a:spcPts val="2400"/>
                </a:lnSpc>
                <a:buNone/>
              </a:pPr>
              <a:r>
                <a:rPr lang="en-US" sz="1950" b="1" kern="0" spc="-20" dirty="0" err="1">
                  <a:solidFill>
                    <a:srgbClr val="3D3838"/>
                  </a:solidFill>
                  <a:latin typeface="Montserrat Bold" pitchFamily="34" charset="0"/>
                </a:rPr>
                <a:t>Chưa</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hoạt</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động</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trơn</a:t>
              </a:r>
              <a:r>
                <a:rPr lang="en-US" sz="1950" b="1" kern="0" spc="-20" dirty="0">
                  <a:solidFill>
                    <a:srgbClr val="3D3838"/>
                  </a:solidFill>
                  <a:latin typeface="Montserrat Bold" pitchFamily="34" charset="0"/>
                </a:rPr>
                <a:t> </a:t>
              </a:r>
              <a:r>
                <a:rPr lang="en-US" sz="1950" b="1" kern="0" spc="-20" dirty="0" err="1">
                  <a:solidFill>
                    <a:srgbClr val="3D3838"/>
                  </a:solidFill>
                  <a:latin typeface="Montserrat Bold" pitchFamily="34" charset="0"/>
                </a:rPr>
                <a:t>tru</a:t>
              </a:r>
              <a:endParaRPr lang="en-US" sz="195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1496" y="789861"/>
            <a:ext cx="7327702" cy="621030"/>
          </a:xfrm>
          <a:prstGeom prst="rect">
            <a:avLst/>
          </a:prstGeom>
          <a:noFill/>
          <a:ln/>
        </p:spPr>
        <p:txBody>
          <a:bodyPr wrap="none" lIns="0" tIns="0" rIns="0" bIns="0" rtlCol="0" anchor="t"/>
          <a:lstStyle/>
          <a:p>
            <a:pPr marL="0" indent="0">
              <a:lnSpc>
                <a:spcPts val="4850"/>
              </a:lnSpc>
              <a:buNone/>
            </a:pPr>
            <a:r>
              <a:rPr lang="en-US" sz="3900" b="1" kern="0" spc="-39" dirty="0">
                <a:solidFill>
                  <a:srgbClr val="000000"/>
                </a:solidFill>
                <a:latin typeface="Montserrat Bold" pitchFamily="34" charset="0"/>
                <a:ea typeface="Montserrat Bold" pitchFamily="34" charset="-122"/>
                <a:cs typeface="Montserrat Bold" pitchFamily="34" charset="-120"/>
              </a:rPr>
              <a:t>Kết luận và hướng phát triển</a:t>
            </a:r>
            <a:endParaRPr lang="en-US" sz="3900" dirty="0"/>
          </a:p>
        </p:txBody>
      </p:sp>
      <p:sp>
        <p:nvSpPr>
          <p:cNvPr id="4" name="Shape 1"/>
          <p:cNvSpPr/>
          <p:nvPr/>
        </p:nvSpPr>
        <p:spPr>
          <a:xfrm>
            <a:off x="6251496" y="1984653"/>
            <a:ext cx="491847" cy="491847"/>
          </a:xfrm>
          <a:prstGeom prst="roundRect">
            <a:avLst>
              <a:gd name="adj" fmla="val 6667"/>
            </a:avLst>
          </a:prstGeom>
          <a:solidFill>
            <a:srgbClr val="F2EEEE"/>
          </a:solidFill>
          <a:ln/>
        </p:spPr>
        <p:txBody>
          <a:bodyPr/>
          <a:lstStyle/>
          <a:p>
            <a:endParaRPr lang="en-US"/>
          </a:p>
        </p:txBody>
      </p:sp>
      <p:sp>
        <p:nvSpPr>
          <p:cNvPr id="5" name="Text 2"/>
          <p:cNvSpPr/>
          <p:nvPr/>
        </p:nvSpPr>
        <p:spPr>
          <a:xfrm>
            <a:off x="6440448" y="2081451"/>
            <a:ext cx="113943"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1</a:t>
            </a:r>
            <a:endParaRPr lang="en-US" sz="2300" dirty="0"/>
          </a:p>
        </p:txBody>
      </p:sp>
      <p:sp>
        <p:nvSpPr>
          <p:cNvPr id="6" name="Text 3"/>
          <p:cNvSpPr/>
          <p:nvPr/>
        </p:nvSpPr>
        <p:spPr>
          <a:xfrm>
            <a:off x="6961942" y="1984653"/>
            <a:ext cx="2484239" cy="310515"/>
          </a:xfrm>
          <a:prstGeom prst="rect">
            <a:avLst/>
          </a:prstGeom>
          <a:noFill/>
          <a:ln/>
        </p:spPr>
        <p:txBody>
          <a:bodyPr wrap="none" lIns="0" tIns="0" rIns="0" bIns="0" rtlCol="0" anchor="t"/>
          <a:lstStyle/>
          <a:p>
            <a:pPr marL="0" indent="0">
              <a:lnSpc>
                <a:spcPts val="2400"/>
              </a:lnSpc>
              <a:buNone/>
            </a:pPr>
            <a:r>
              <a:rPr lang="en-US" sz="1950" b="1" kern="0" spc="-20" dirty="0">
                <a:solidFill>
                  <a:srgbClr val="3D3838"/>
                </a:solidFill>
                <a:latin typeface="Montserrat Bold" pitchFamily="34" charset="0"/>
                <a:ea typeface="Montserrat Bold" pitchFamily="34" charset="-122"/>
                <a:cs typeface="Montserrat Bold" pitchFamily="34" charset="-120"/>
              </a:rPr>
              <a:t>Thành công</a:t>
            </a:r>
            <a:endParaRPr lang="en-US" sz="1950" dirty="0"/>
          </a:p>
        </p:txBody>
      </p:sp>
      <p:sp>
        <p:nvSpPr>
          <p:cNvPr id="7" name="Text 4"/>
          <p:cNvSpPr/>
          <p:nvPr/>
        </p:nvSpPr>
        <p:spPr>
          <a:xfrm>
            <a:off x="6961942" y="2426256"/>
            <a:ext cx="6903363" cy="655796"/>
          </a:xfrm>
          <a:prstGeom prst="rect">
            <a:avLst/>
          </a:prstGeom>
          <a:noFill/>
          <a:ln/>
        </p:spPr>
        <p:txBody>
          <a:bodyPr wrap="square" lIns="0" tIns="0" rIns="0" bIns="0" rtlCol="0" anchor="t"/>
          <a:lstStyle/>
          <a:p>
            <a:pPr marL="0" indent="0">
              <a:lnSpc>
                <a:spcPts val="2550"/>
              </a:lnSpc>
              <a:buNone/>
            </a:pPr>
            <a:r>
              <a:rPr lang="en-US" sz="1700" dirty="0" err="1">
                <a:solidFill>
                  <a:srgbClr val="3D3838"/>
                </a:solidFill>
                <a:latin typeface="Source Sans Pro" pitchFamily="34" charset="0"/>
                <a:ea typeface="Source Sans Pro" pitchFamily="34" charset="-122"/>
              </a:rPr>
              <a:t>Đã</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giải</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quyết</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được</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các</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vấn</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đề</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cơ</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bản</a:t>
            </a:r>
            <a:endParaRPr lang="en-US" sz="1700" dirty="0"/>
          </a:p>
        </p:txBody>
      </p:sp>
      <p:sp>
        <p:nvSpPr>
          <p:cNvPr id="8" name="Shape 5"/>
          <p:cNvSpPr/>
          <p:nvPr/>
        </p:nvSpPr>
        <p:spPr>
          <a:xfrm>
            <a:off x="6251496" y="3546515"/>
            <a:ext cx="491847" cy="491847"/>
          </a:xfrm>
          <a:prstGeom prst="roundRect">
            <a:avLst>
              <a:gd name="adj" fmla="val 6667"/>
            </a:avLst>
          </a:prstGeom>
          <a:solidFill>
            <a:srgbClr val="F2EEEE"/>
          </a:solidFill>
          <a:ln/>
        </p:spPr>
        <p:txBody>
          <a:bodyPr/>
          <a:lstStyle/>
          <a:p>
            <a:endParaRPr lang="en-US"/>
          </a:p>
        </p:txBody>
      </p:sp>
      <p:sp>
        <p:nvSpPr>
          <p:cNvPr id="9" name="Text 6"/>
          <p:cNvSpPr/>
          <p:nvPr/>
        </p:nvSpPr>
        <p:spPr>
          <a:xfrm>
            <a:off x="6410920" y="3643313"/>
            <a:ext cx="172879"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2</a:t>
            </a:r>
            <a:endParaRPr lang="en-US" sz="2300" dirty="0"/>
          </a:p>
        </p:txBody>
      </p:sp>
      <p:sp>
        <p:nvSpPr>
          <p:cNvPr id="10" name="Text 7"/>
          <p:cNvSpPr/>
          <p:nvPr/>
        </p:nvSpPr>
        <p:spPr>
          <a:xfrm>
            <a:off x="6961942" y="3546515"/>
            <a:ext cx="2484239" cy="310515"/>
          </a:xfrm>
          <a:prstGeom prst="rect">
            <a:avLst/>
          </a:prstGeom>
          <a:noFill/>
          <a:ln/>
        </p:spPr>
        <p:txBody>
          <a:bodyPr wrap="none" lIns="0" tIns="0" rIns="0" bIns="0" rtlCol="0" anchor="t"/>
          <a:lstStyle/>
          <a:p>
            <a:pPr marL="0" indent="0">
              <a:lnSpc>
                <a:spcPts val="2400"/>
              </a:lnSpc>
              <a:buNone/>
            </a:pPr>
            <a:r>
              <a:rPr lang="en-US" sz="1950" b="1" kern="0" spc="-20" dirty="0">
                <a:solidFill>
                  <a:srgbClr val="3D3838"/>
                </a:solidFill>
                <a:latin typeface="Montserrat Bold" pitchFamily="34" charset="0"/>
                <a:ea typeface="Montserrat Bold" pitchFamily="34" charset="-122"/>
                <a:cs typeface="Montserrat Bold" pitchFamily="34" charset="-120"/>
              </a:rPr>
              <a:t>Cải tiến</a:t>
            </a:r>
            <a:endParaRPr lang="en-US" sz="1950" dirty="0"/>
          </a:p>
        </p:txBody>
      </p:sp>
      <p:sp>
        <p:nvSpPr>
          <p:cNvPr id="11" name="Text 8"/>
          <p:cNvSpPr/>
          <p:nvPr/>
        </p:nvSpPr>
        <p:spPr>
          <a:xfrm>
            <a:off x="6961942" y="3988117"/>
            <a:ext cx="6903363" cy="655796"/>
          </a:xfrm>
          <a:prstGeom prst="rect">
            <a:avLst/>
          </a:prstGeom>
          <a:noFill/>
          <a:ln/>
        </p:spPr>
        <p:txBody>
          <a:bodyPr wrap="square" lIns="0" tIns="0" rIns="0" bIns="0" rtlCol="0" anchor="t"/>
          <a:lstStyle/>
          <a:p>
            <a:pPr marL="0" indent="0">
              <a:lnSpc>
                <a:spcPts val="2550"/>
              </a:lnSpc>
              <a:buNone/>
            </a:pPr>
            <a:r>
              <a:rPr lang="en-US" sz="1700" dirty="0" err="1">
                <a:solidFill>
                  <a:srgbClr val="3D3838"/>
                </a:solidFill>
                <a:latin typeface="Source Sans Pro" pitchFamily="34" charset="0"/>
                <a:ea typeface="Source Sans Pro" pitchFamily="34" charset="-122"/>
              </a:rPr>
              <a:t>Tôi</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ưu</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được</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tốc</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độ</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xử</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lý</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khả</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năng</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kết</a:t>
            </a:r>
            <a:r>
              <a:rPr lang="en-US" sz="1700" dirty="0">
                <a:solidFill>
                  <a:srgbClr val="3D3838"/>
                </a:solidFill>
                <a:latin typeface="Source Sans Pro" pitchFamily="34" charset="0"/>
                <a:ea typeface="Source Sans Pro" pitchFamily="34" charset="-122"/>
              </a:rPr>
              <a:t> </a:t>
            </a:r>
            <a:r>
              <a:rPr lang="en-US" sz="1700" dirty="0" err="1">
                <a:solidFill>
                  <a:srgbClr val="3D3838"/>
                </a:solidFill>
                <a:latin typeface="Source Sans Pro" pitchFamily="34" charset="0"/>
                <a:ea typeface="Source Sans Pro" pitchFamily="34" charset="-122"/>
              </a:rPr>
              <a:t>nối</a:t>
            </a:r>
            <a:r>
              <a:rPr lang="en-US" sz="1700" dirty="0">
                <a:solidFill>
                  <a:srgbClr val="3D3838"/>
                </a:solidFill>
                <a:latin typeface="Source Sans Pro" pitchFamily="34" charset="0"/>
                <a:ea typeface="Source Sans Pro" pitchFamily="34" charset="-122"/>
              </a:rPr>
              <a:t>, </a:t>
            </a:r>
            <a:endParaRPr lang="en-US" sz="1700" dirty="0"/>
          </a:p>
        </p:txBody>
      </p:sp>
      <p:sp>
        <p:nvSpPr>
          <p:cNvPr id="12" name="Shape 9"/>
          <p:cNvSpPr/>
          <p:nvPr/>
        </p:nvSpPr>
        <p:spPr>
          <a:xfrm>
            <a:off x="6251496" y="5108377"/>
            <a:ext cx="491847" cy="491847"/>
          </a:xfrm>
          <a:prstGeom prst="roundRect">
            <a:avLst>
              <a:gd name="adj" fmla="val 6667"/>
            </a:avLst>
          </a:prstGeom>
          <a:solidFill>
            <a:srgbClr val="F2EEEE"/>
          </a:solidFill>
          <a:ln/>
        </p:spPr>
        <p:txBody>
          <a:bodyPr/>
          <a:lstStyle/>
          <a:p>
            <a:endParaRPr lang="en-US"/>
          </a:p>
        </p:txBody>
      </p:sp>
      <p:sp>
        <p:nvSpPr>
          <p:cNvPr id="13" name="Text 10"/>
          <p:cNvSpPr/>
          <p:nvPr/>
        </p:nvSpPr>
        <p:spPr>
          <a:xfrm>
            <a:off x="6410682" y="5205174"/>
            <a:ext cx="173474"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3</a:t>
            </a:r>
            <a:endParaRPr lang="en-US" sz="2300" dirty="0"/>
          </a:p>
        </p:txBody>
      </p:sp>
      <p:sp>
        <p:nvSpPr>
          <p:cNvPr id="14" name="Text 11"/>
          <p:cNvSpPr/>
          <p:nvPr/>
        </p:nvSpPr>
        <p:spPr>
          <a:xfrm>
            <a:off x="6961942" y="5108377"/>
            <a:ext cx="2484239" cy="310515"/>
          </a:xfrm>
          <a:prstGeom prst="rect">
            <a:avLst/>
          </a:prstGeom>
          <a:noFill/>
          <a:ln/>
        </p:spPr>
        <p:txBody>
          <a:bodyPr wrap="none" lIns="0" tIns="0" rIns="0" bIns="0" rtlCol="0" anchor="t"/>
          <a:lstStyle/>
          <a:p>
            <a:pPr marL="0" indent="0">
              <a:lnSpc>
                <a:spcPts val="2400"/>
              </a:lnSpc>
              <a:buNone/>
            </a:pPr>
            <a:r>
              <a:rPr lang="en-US" sz="1950" b="1" kern="0" spc="-20" dirty="0">
                <a:solidFill>
                  <a:srgbClr val="3D3838"/>
                </a:solidFill>
                <a:latin typeface="Montserrat Bold" pitchFamily="34" charset="0"/>
                <a:ea typeface="Montserrat Bold" pitchFamily="34" charset="-122"/>
                <a:cs typeface="Montserrat Bold" pitchFamily="34" charset="-120"/>
              </a:rPr>
              <a:t>Mở rộng</a:t>
            </a:r>
            <a:endParaRPr lang="en-US" sz="1950" dirty="0"/>
          </a:p>
        </p:txBody>
      </p:sp>
      <p:sp>
        <p:nvSpPr>
          <p:cNvPr id="15" name="Text 12"/>
          <p:cNvSpPr/>
          <p:nvPr/>
        </p:nvSpPr>
        <p:spPr>
          <a:xfrm>
            <a:off x="6961942" y="5549979"/>
            <a:ext cx="6903363" cy="655796"/>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Tích hợp với các hệ thống nhà thông minh khác và phát triển ứng dụng di động đa nền tảng.</a:t>
            </a:r>
            <a:endParaRPr lang="en-US" sz="1700" dirty="0"/>
          </a:p>
        </p:txBody>
      </p:sp>
      <p:sp>
        <p:nvSpPr>
          <p:cNvPr id="16" name="Shape 13"/>
          <p:cNvSpPr/>
          <p:nvPr/>
        </p:nvSpPr>
        <p:spPr>
          <a:xfrm>
            <a:off x="6251496" y="6670238"/>
            <a:ext cx="491847" cy="491847"/>
          </a:xfrm>
          <a:prstGeom prst="roundRect">
            <a:avLst>
              <a:gd name="adj" fmla="val 6667"/>
            </a:avLst>
          </a:prstGeom>
          <a:solidFill>
            <a:srgbClr val="F2EEEE"/>
          </a:solidFill>
          <a:ln/>
        </p:spPr>
        <p:txBody>
          <a:bodyPr/>
          <a:lstStyle/>
          <a:p>
            <a:endParaRPr lang="en-US"/>
          </a:p>
        </p:txBody>
      </p:sp>
      <p:sp>
        <p:nvSpPr>
          <p:cNvPr id="17" name="Text 14"/>
          <p:cNvSpPr/>
          <p:nvPr/>
        </p:nvSpPr>
        <p:spPr>
          <a:xfrm>
            <a:off x="6396157" y="6767036"/>
            <a:ext cx="202406" cy="298133"/>
          </a:xfrm>
          <a:prstGeom prst="rect">
            <a:avLst/>
          </a:prstGeom>
          <a:noFill/>
          <a:ln/>
        </p:spPr>
        <p:txBody>
          <a:bodyPr wrap="none" lIns="0" tIns="0" rIns="0" bIns="0" rtlCol="0" anchor="t"/>
          <a:lstStyle/>
          <a:p>
            <a:pPr marL="0" indent="0" algn="ctr">
              <a:lnSpc>
                <a:spcPts val="2300"/>
              </a:lnSpc>
              <a:buNone/>
            </a:pPr>
            <a:r>
              <a:rPr lang="en-US" sz="2300" b="1" kern="0" spc="-23" dirty="0">
                <a:solidFill>
                  <a:srgbClr val="3D3838"/>
                </a:solidFill>
                <a:latin typeface="Montserrat Bold" pitchFamily="34" charset="0"/>
                <a:ea typeface="Montserrat Bold" pitchFamily="34" charset="-122"/>
                <a:cs typeface="Montserrat Bold" pitchFamily="34" charset="-120"/>
              </a:rPr>
              <a:t>4</a:t>
            </a:r>
            <a:endParaRPr lang="en-US" sz="2300" dirty="0"/>
          </a:p>
        </p:txBody>
      </p:sp>
      <p:sp>
        <p:nvSpPr>
          <p:cNvPr id="18" name="Text 15"/>
          <p:cNvSpPr/>
          <p:nvPr/>
        </p:nvSpPr>
        <p:spPr>
          <a:xfrm>
            <a:off x="6961942" y="6670238"/>
            <a:ext cx="2484239" cy="310515"/>
          </a:xfrm>
          <a:prstGeom prst="rect">
            <a:avLst/>
          </a:prstGeom>
          <a:noFill/>
          <a:ln/>
        </p:spPr>
        <p:txBody>
          <a:bodyPr wrap="none" lIns="0" tIns="0" rIns="0" bIns="0" rtlCol="0" anchor="t"/>
          <a:lstStyle/>
          <a:p>
            <a:pPr marL="0" indent="0">
              <a:lnSpc>
                <a:spcPts val="2400"/>
              </a:lnSpc>
              <a:buNone/>
            </a:pPr>
            <a:r>
              <a:rPr lang="en-US" sz="1950" b="1" kern="0" spc="-20" dirty="0">
                <a:solidFill>
                  <a:srgbClr val="3D3838"/>
                </a:solidFill>
                <a:latin typeface="Montserrat Bold" pitchFamily="34" charset="0"/>
                <a:ea typeface="Montserrat Bold" pitchFamily="34" charset="-122"/>
                <a:cs typeface="Montserrat Bold" pitchFamily="34" charset="-120"/>
              </a:rPr>
              <a:t>Tương lai</a:t>
            </a:r>
            <a:endParaRPr lang="en-US" sz="1950" dirty="0"/>
          </a:p>
        </p:txBody>
      </p:sp>
      <p:sp>
        <p:nvSpPr>
          <p:cNvPr id="19" name="Text 16"/>
          <p:cNvSpPr/>
          <p:nvPr/>
        </p:nvSpPr>
        <p:spPr>
          <a:xfrm>
            <a:off x="6961942" y="7111841"/>
            <a:ext cx="6903363" cy="32789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Áp dụng trí tuệ nhân tạo để dự đoán và tối ưu hóa điều kiện môi trường.</a:t>
            </a:r>
            <a:endParaRPr lang="en-US" sz="1700" dirty="0"/>
          </a:p>
        </p:txBody>
      </p:sp>
      <p:sp>
        <p:nvSpPr>
          <p:cNvPr id="21" name="TextBox 20">
            <a:extLst>
              <a:ext uri="{FF2B5EF4-FFF2-40B4-BE49-F238E27FC236}">
                <a16:creationId xmlns:a16="http://schemas.microsoft.com/office/drawing/2014/main" id="{3BB6A3EE-207E-1990-C0BF-6C035B3AEFCD}"/>
              </a:ext>
            </a:extLst>
          </p:cNvPr>
          <p:cNvSpPr txBox="1"/>
          <p:nvPr/>
        </p:nvSpPr>
        <p:spPr>
          <a:xfrm>
            <a:off x="6961942" y="7698819"/>
            <a:ext cx="7335520" cy="369332"/>
          </a:xfrm>
          <a:prstGeom prst="rect">
            <a:avLst/>
          </a:prstGeom>
          <a:noFill/>
        </p:spPr>
        <p:txBody>
          <a:bodyPr wrap="square">
            <a:spAutoFit/>
          </a:bodyPr>
          <a:lstStyle/>
          <a:p>
            <a:pPr algn="r"/>
            <a:r>
              <a:rPr lang="en-US" dirty="0"/>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3265408"/>
            <a:ext cx="6480810" cy="809982"/>
          </a:xfrm>
          <a:prstGeom prst="rect">
            <a:avLst/>
          </a:prstGeom>
          <a:noFill/>
          <a:ln/>
        </p:spPr>
        <p:txBody>
          <a:bodyPr wrap="none" lIns="0" tIns="0" rIns="0" bIns="0" rtlCol="0" anchor="t"/>
          <a:lstStyle/>
          <a:p>
            <a:pPr marL="0" indent="0">
              <a:lnSpc>
                <a:spcPts val="6350"/>
              </a:lnSpc>
              <a:buNone/>
            </a:pPr>
            <a:endParaRPr lang="en-US" sz="5100" dirty="0"/>
          </a:p>
        </p:txBody>
      </p:sp>
      <p:sp>
        <p:nvSpPr>
          <p:cNvPr id="3" name="Text 1"/>
          <p:cNvSpPr/>
          <p:nvPr/>
        </p:nvSpPr>
        <p:spPr>
          <a:xfrm>
            <a:off x="864037" y="4569143"/>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Box 3">
            <a:extLst>
              <a:ext uri="{FF2B5EF4-FFF2-40B4-BE49-F238E27FC236}">
                <a16:creationId xmlns:a16="http://schemas.microsoft.com/office/drawing/2014/main" id="{F3959E89-1FF5-DD45-E999-0B9FF58F71E8}"/>
              </a:ext>
            </a:extLst>
          </p:cNvPr>
          <p:cNvSpPr txBox="1"/>
          <p:nvPr/>
        </p:nvSpPr>
        <p:spPr>
          <a:xfrm>
            <a:off x="3113282" y="2262345"/>
            <a:ext cx="8463130" cy="1877437"/>
          </a:xfrm>
          <a:prstGeom prst="rect">
            <a:avLst/>
          </a:prstGeom>
          <a:noFill/>
        </p:spPr>
        <p:txBody>
          <a:bodyPr wrap="square" rtlCol="0">
            <a:spAutoFit/>
          </a:bodyPr>
          <a:lstStyle/>
          <a:p>
            <a:pPr algn="ctr"/>
            <a:r>
              <a:rPr lang="en-US" sz="7200" dirty="0">
                <a:latin typeface="Amasis MT Pro Medium" panose="020F0502020204030204" pitchFamily="18" charset="0"/>
              </a:rPr>
              <a:t>Thank you</a:t>
            </a:r>
          </a:p>
          <a:p>
            <a:r>
              <a:rPr lang="en-US" sz="4400" dirty="0" err="1"/>
              <a:t>Cảm</a:t>
            </a:r>
            <a:r>
              <a:rPr lang="en-US" sz="4400" dirty="0"/>
              <a:t> </a:t>
            </a:r>
            <a:r>
              <a:rPr lang="en-US" sz="4400" dirty="0" err="1"/>
              <a:t>ơn</a:t>
            </a:r>
            <a:r>
              <a:rPr lang="en-US" sz="4400" dirty="0"/>
              <a:t> </a:t>
            </a:r>
            <a:r>
              <a:rPr lang="en-US" sz="4400" dirty="0" err="1"/>
              <a:t>mọi</a:t>
            </a:r>
            <a:r>
              <a:rPr lang="en-US" sz="4400" dirty="0"/>
              <a:t> </a:t>
            </a:r>
            <a:r>
              <a:rPr lang="en-US" sz="4400" dirty="0" err="1"/>
              <a:t>người</a:t>
            </a:r>
            <a:r>
              <a:rPr lang="en-US" sz="4400" dirty="0"/>
              <a:t> </a:t>
            </a:r>
            <a:r>
              <a:rPr lang="en-US" sz="4400" dirty="0" err="1"/>
              <a:t>đã</a:t>
            </a:r>
            <a:r>
              <a:rPr lang="en-US" sz="4400" dirty="0"/>
              <a:t> </a:t>
            </a:r>
            <a:r>
              <a:rPr lang="en-US" sz="4400" dirty="0" err="1"/>
              <a:t>lắng</a:t>
            </a:r>
            <a:r>
              <a:rPr lang="en-US" sz="4400" dirty="0"/>
              <a:t> </a:t>
            </a:r>
            <a:r>
              <a:rPr lang="en-US" sz="4400" dirty="0" err="1"/>
              <a:t>nghe</a:t>
            </a:r>
            <a:r>
              <a:rPr lang="en-US" sz="4400" dirty="0"/>
              <a:t>!</a:t>
            </a:r>
          </a:p>
        </p:txBody>
      </p:sp>
      <p:sp>
        <p:nvSpPr>
          <p:cNvPr id="6" name="TextBox 5">
            <a:extLst>
              <a:ext uri="{FF2B5EF4-FFF2-40B4-BE49-F238E27FC236}">
                <a16:creationId xmlns:a16="http://schemas.microsoft.com/office/drawing/2014/main" id="{1D59BB5C-AD8F-1BA4-124A-F19CE108D246}"/>
              </a:ext>
            </a:extLst>
          </p:cNvPr>
          <p:cNvSpPr txBox="1"/>
          <p:nvPr/>
        </p:nvSpPr>
        <p:spPr>
          <a:xfrm>
            <a:off x="6970396" y="7586890"/>
            <a:ext cx="7321378" cy="369332"/>
          </a:xfrm>
          <a:prstGeom prst="rect">
            <a:avLst/>
          </a:prstGeom>
          <a:noFill/>
        </p:spPr>
        <p:txBody>
          <a:bodyPr wrap="square">
            <a:spAutoFit/>
          </a:bodyPr>
          <a:lstStyle/>
          <a:p>
            <a:pPr algn="r"/>
            <a:r>
              <a:rPr lang="en-US"/>
              <a:t>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83957" y="868918"/>
            <a:ext cx="5960890"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Giới Thiệu Đề Tài</a:t>
            </a:r>
            <a:endParaRPr lang="en-US" sz="5100" dirty="0"/>
          </a:p>
        </p:txBody>
      </p:sp>
      <p:sp>
        <p:nvSpPr>
          <p:cNvPr id="3" name="Text 1"/>
          <p:cNvSpPr/>
          <p:nvPr/>
        </p:nvSpPr>
        <p:spPr>
          <a:xfrm>
            <a:off x="864038" y="2172653"/>
            <a:ext cx="10704663" cy="158019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Inter" pitchFamily="34" charset="0"/>
                <a:ea typeface="Inter" pitchFamily="34" charset="-122"/>
                <a:cs typeface="Inter" pitchFamily="34" charset="-120"/>
              </a:rPr>
              <a:t>Hệ thống điều hòa điều khiển thông minh là một giải pháp tiên tiến nhằm tối ưu hóa việc kiểm soát nhiệt độ và độ ẩm trong không gian sống. Dự án này tập trung vào việc phát triển một hệ thống có khả năng tự động điều chỉnh dựa trên các điều kiện môi trường và sự hiện diện của người dùng, đồng thời tích hợp công nghệ IoT để cho phép điều khiển từ xa.</a:t>
            </a:r>
            <a:endParaRPr lang="en-US" sz="1900" dirty="0"/>
          </a:p>
        </p:txBody>
      </p:sp>
      <p:sp>
        <p:nvSpPr>
          <p:cNvPr id="4" name="Text 2"/>
          <p:cNvSpPr/>
          <p:nvPr/>
        </p:nvSpPr>
        <p:spPr>
          <a:xfrm>
            <a:off x="864038" y="3934821"/>
            <a:ext cx="11095081" cy="790099"/>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Inter" pitchFamily="34" charset="0"/>
                <a:ea typeface="Inter" pitchFamily="34" charset="-122"/>
                <a:cs typeface="Inter" pitchFamily="34" charset="-120"/>
              </a:rPr>
              <a:t>Mục tiêu chính là tạo ra một hệ thống tiết kiệm năng lượng, tăng cường sự thoải mái cho người dùng và có khả năng học hỏi thói quen sử dụng để tối ưu hóa hiệu suất.</a:t>
            </a:r>
            <a:endParaRPr lang="en-US" sz="1900" dirty="0"/>
          </a:p>
        </p:txBody>
      </p:sp>
      <p:sp>
        <p:nvSpPr>
          <p:cNvPr id="5" name="Shape 3"/>
          <p:cNvSpPr/>
          <p:nvPr/>
        </p:nvSpPr>
        <p:spPr>
          <a:xfrm>
            <a:off x="864037" y="5098256"/>
            <a:ext cx="4136231" cy="2262426"/>
          </a:xfrm>
          <a:prstGeom prst="roundRect">
            <a:avLst>
              <a:gd name="adj" fmla="val 4583"/>
            </a:avLst>
          </a:prstGeom>
          <a:solidFill>
            <a:srgbClr val="CCEEFF"/>
          </a:solidFill>
          <a:ln w="15240">
            <a:solidFill>
              <a:srgbClr val="B2D4E5"/>
            </a:solidFill>
            <a:prstDash val="solid"/>
          </a:ln>
        </p:spPr>
        <p:txBody>
          <a:bodyPr/>
          <a:lstStyle/>
          <a:p>
            <a:endParaRPr lang="en-US"/>
          </a:p>
        </p:txBody>
      </p:sp>
      <p:sp>
        <p:nvSpPr>
          <p:cNvPr id="6" name="Text 4"/>
          <p:cNvSpPr/>
          <p:nvPr/>
        </p:nvSpPr>
        <p:spPr>
          <a:xfrm>
            <a:off x="1126093" y="5360313"/>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Tiết kiệm năng lượng</a:t>
            </a:r>
            <a:endParaRPr lang="en-US" sz="2550" dirty="0"/>
          </a:p>
        </p:txBody>
      </p:sp>
      <p:sp>
        <p:nvSpPr>
          <p:cNvPr id="7" name="Text 5"/>
          <p:cNvSpPr/>
          <p:nvPr/>
        </p:nvSpPr>
        <p:spPr>
          <a:xfrm>
            <a:off x="1126093" y="5913477"/>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Inter" pitchFamily="34" charset="0"/>
                <a:ea typeface="Inter" pitchFamily="34" charset="-122"/>
                <a:cs typeface="Inter" pitchFamily="34" charset="-120"/>
              </a:rPr>
              <a:t>Tự động điều chỉnh hoạt động dựa trên sự hiện diện của người dùng</a:t>
            </a:r>
            <a:endParaRPr lang="en-US" sz="1900" dirty="0"/>
          </a:p>
        </p:txBody>
      </p:sp>
      <p:sp>
        <p:nvSpPr>
          <p:cNvPr id="8" name="Shape 6"/>
          <p:cNvSpPr/>
          <p:nvPr/>
        </p:nvSpPr>
        <p:spPr>
          <a:xfrm>
            <a:off x="5247084" y="5098256"/>
            <a:ext cx="4136231" cy="2262426"/>
          </a:xfrm>
          <a:prstGeom prst="roundRect">
            <a:avLst>
              <a:gd name="adj" fmla="val 4583"/>
            </a:avLst>
          </a:prstGeom>
          <a:solidFill>
            <a:srgbClr val="CCEEFF"/>
          </a:solidFill>
          <a:ln w="15240">
            <a:solidFill>
              <a:srgbClr val="B2D4E5"/>
            </a:solidFill>
            <a:prstDash val="solid"/>
          </a:ln>
        </p:spPr>
        <p:txBody>
          <a:bodyPr/>
          <a:lstStyle/>
          <a:p>
            <a:endParaRPr lang="en-US"/>
          </a:p>
        </p:txBody>
      </p:sp>
      <p:sp>
        <p:nvSpPr>
          <p:cNvPr id="9" name="Text 7"/>
          <p:cNvSpPr/>
          <p:nvPr/>
        </p:nvSpPr>
        <p:spPr>
          <a:xfrm>
            <a:off x="5509141" y="5360313"/>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Thoải mái tối ưu</a:t>
            </a:r>
            <a:endParaRPr lang="en-US" sz="2550" dirty="0"/>
          </a:p>
        </p:txBody>
      </p:sp>
      <p:sp>
        <p:nvSpPr>
          <p:cNvPr id="10" name="Text 8"/>
          <p:cNvSpPr/>
          <p:nvPr/>
        </p:nvSpPr>
        <p:spPr>
          <a:xfrm>
            <a:off x="5509141" y="5913477"/>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Inter" pitchFamily="34" charset="0"/>
                <a:ea typeface="Inter" pitchFamily="34" charset="-122"/>
                <a:cs typeface="Inter" pitchFamily="34" charset="-120"/>
              </a:rPr>
              <a:t>Duy trì nhiệt độ và độ ẩm lý tưởng dựa trên dữ liệu cảm biến</a:t>
            </a:r>
            <a:endParaRPr lang="en-US" sz="1900" dirty="0"/>
          </a:p>
        </p:txBody>
      </p:sp>
      <p:sp>
        <p:nvSpPr>
          <p:cNvPr id="11" name="Shape 9"/>
          <p:cNvSpPr/>
          <p:nvPr/>
        </p:nvSpPr>
        <p:spPr>
          <a:xfrm>
            <a:off x="9630132" y="5098256"/>
            <a:ext cx="4136231" cy="2262426"/>
          </a:xfrm>
          <a:prstGeom prst="roundRect">
            <a:avLst>
              <a:gd name="adj" fmla="val 4583"/>
            </a:avLst>
          </a:prstGeom>
          <a:solidFill>
            <a:srgbClr val="CCEEFF"/>
          </a:solidFill>
          <a:ln w="15240">
            <a:solidFill>
              <a:srgbClr val="B2D4E5"/>
            </a:solidFill>
            <a:prstDash val="solid"/>
          </a:ln>
        </p:spPr>
        <p:txBody>
          <a:bodyPr/>
          <a:lstStyle/>
          <a:p>
            <a:endParaRPr lang="en-US"/>
          </a:p>
        </p:txBody>
      </p:sp>
      <p:sp>
        <p:nvSpPr>
          <p:cNvPr id="12" name="Text 10"/>
          <p:cNvSpPr/>
          <p:nvPr/>
        </p:nvSpPr>
        <p:spPr>
          <a:xfrm>
            <a:off x="9892189" y="5360313"/>
            <a:ext cx="344745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Điều khiển thông minh</a:t>
            </a:r>
            <a:endParaRPr lang="en-US" sz="2550" dirty="0"/>
          </a:p>
        </p:txBody>
      </p:sp>
      <p:sp>
        <p:nvSpPr>
          <p:cNvPr id="13" name="Text 11"/>
          <p:cNvSpPr/>
          <p:nvPr/>
        </p:nvSpPr>
        <p:spPr>
          <a:xfrm>
            <a:off x="9892189" y="5913477"/>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Inter" pitchFamily="34" charset="0"/>
                <a:ea typeface="Inter" pitchFamily="34" charset="-122"/>
                <a:cs typeface="Inter" pitchFamily="34" charset="-120"/>
              </a:rPr>
              <a:t>Tích hợp IoT cho phép điều khiển từ xa qua smartphone</a:t>
            </a:r>
            <a:endParaRPr lang="en-US" sz="1900" dirty="0"/>
          </a:p>
        </p:txBody>
      </p:sp>
      <p:sp>
        <p:nvSpPr>
          <p:cNvPr id="15" name="TextBox 14">
            <a:extLst>
              <a:ext uri="{FF2B5EF4-FFF2-40B4-BE49-F238E27FC236}">
                <a16:creationId xmlns:a16="http://schemas.microsoft.com/office/drawing/2014/main" id="{34FE30D9-6766-94E7-C41B-03AAE528B1FF}"/>
              </a:ext>
            </a:extLst>
          </p:cNvPr>
          <p:cNvSpPr txBox="1"/>
          <p:nvPr/>
        </p:nvSpPr>
        <p:spPr>
          <a:xfrm>
            <a:off x="7129343" y="7663049"/>
            <a:ext cx="7321378" cy="369332"/>
          </a:xfrm>
          <a:prstGeom prst="rect">
            <a:avLst/>
          </a:prstGeom>
          <a:noFill/>
        </p:spPr>
        <p:txBody>
          <a:bodyPr wrap="square">
            <a:spAutoFit/>
          </a:bodyPr>
          <a:lstStyle/>
          <a:p>
            <a:pPr algn="r"/>
            <a:r>
              <a:rPr lang="en-US" dirty="0"/>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9194" y="1590794"/>
            <a:ext cx="5048012" cy="5048012"/>
          </a:xfrm>
          <a:prstGeom prst="rect">
            <a:avLst/>
          </a:prstGeom>
        </p:spPr>
      </p:pic>
      <p:sp>
        <p:nvSpPr>
          <p:cNvPr id="4" name="Text 0"/>
          <p:cNvSpPr/>
          <p:nvPr/>
        </p:nvSpPr>
        <p:spPr>
          <a:xfrm>
            <a:off x="6100048" y="483513"/>
            <a:ext cx="5585460" cy="498038"/>
          </a:xfrm>
          <a:prstGeom prst="rect">
            <a:avLst/>
          </a:prstGeom>
          <a:noFill/>
          <a:ln/>
        </p:spPr>
        <p:txBody>
          <a:bodyPr wrap="none" lIns="0" tIns="0" rIns="0" bIns="0" rtlCol="0" anchor="t"/>
          <a:lstStyle/>
          <a:p>
            <a:pPr marL="0" indent="0">
              <a:lnSpc>
                <a:spcPts val="3900"/>
              </a:lnSpc>
              <a:buNone/>
            </a:pPr>
            <a:r>
              <a:rPr lang="en-US" sz="3100" b="1" kern="0" spc="-31" dirty="0" err="1">
                <a:solidFill>
                  <a:srgbClr val="000000"/>
                </a:solidFill>
                <a:latin typeface="Montserrat Bold" pitchFamily="34" charset="0"/>
                <a:ea typeface="Montserrat Bold" pitchFamily="34" charset="-122"/>
                <a:cs typeface="Montserrat Bold" pitchFamily="34" charset="-120"/>
              </a:rPr>
              <a:t>Thiết</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kế</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và</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triển</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khai</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phần</a:t>
            </a:r>
            <a:r>
              <a:rPr lang="en-US" sz="3100" b="1" kern="0" spc="-31" dirty="0">
                <a:solidFill>
                  <a:srgbClr val="000000"/>
                </a:solidFill>
                <a:latin typeface="Montserrat Bold" pitchFamily="34" charset="0"/>
                <a:ea typeface="Montserrat Bold" pitchFamily="34" charset="-122"/>
                <a:cs typeface="Montserrat Bold" pitchFamily="34" charset="-120"/>
              </a:rPr>
              <a:t> </a:t>
            </a:r>
            <a:r>
              <a:rPr lang="en-US" sz="3100" b="1" kern="0" spc="-31" dirty="0" err="1">
                <a:solidFill>
                  <a:srgbClr val="000000"/>
                </a:solidFill>
                <a:latin typeface="Montserrat Bold" pitchFamily="34" charset="0"/>
                <a:ea typeface="Montserrat Bold" pitchFamily="34" charset="-122"/>
                <a:cs typeface="Montserrat Bold" pitchFamily="34" charset="-120"/>
              </a:rPr>
              <a:t>cứng</a:t>
            </a:r>
            <a:endParaRPr lang="en-US" sz="3100" dirty="0"/>
          </a:p>
        </p:txBody>
      </p:sp>
      <p:pic>
        <p:nvPicPr>
          <p:cNvPr id="5" name="Image 2" descr="preencoded.png"/>
          <p:cNvPicPr>
            <a:picLocks noChangeAspect="1"/>
          </p:cNvPicPr>
          <p:nvPr/>
        </p:nvPicPr>
        <p:blipFill>
          <a:blip r:embed="rId5"/>
          <a:stretch>
            <a:fillRect/>
          </a:stretch>
        </p:blipFill>
        <p:spPr>
          <a:xfrm>
            <a:off x="6100048" y="1244560"/>
            <a:ext cx="438388" cy="438388"/>
          </a:xfrm>
          <a:prstGeom prst="rect">
            <a:avLst/>
          </a:prstGeom>
        </p:spPr>
      </p:pic>
      <p:sp>
        <p:nvSpPr>
          <p:cNvPr id="6" name="Text 1"/>
          <p:cNvSpPr/>
          <p:nvPr/>
        </p:nvSpPr>
        <p:spPr>
          <a:xfrm>
            <a:off x="6100048" y="1858208"/>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Raspberry Pi 4</a:t>
            </a:r>
            <a:endParaRPr lang="en-US" sz="1550" dirty="0"/>
          </a:p>
        </p:txBody>
      </p:sp>
      <p:sp>
        <p:nvSpPr>
          <p:cNvPr id="7" name="Text 2"/>
          <p:cNvSpPr/>
          <p:nvPr/>
        </p:nvSpPr>
        <p:spPr>
          <a:xfrm>
            <a:off x="6100048" y="2212419"/>
            <a:ext cx="7916704" cy="2630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Đóng vai trò là bộ xử lý trung tâm, điều khiển toàn bộ hệ thống.</a:t>
            </a:r>
            <a:endParaRPr lang="en-US" sz="1350" dirty="0"/>
          </a:p>
        </p:txBody>
      </p:sp>
      <p:pic>
        <p:nvPicPr>
          <p:cNvPr id="8" name="Image 3" descr="preencoded.png"/>
          <p:cNvPicPr>
            <a:picLocks noChangeAspect="1"/>
          </p:cNvPicPr>
          <p:nvPr/>
        </p:nvPicPr>
        <p:blipFill>
          <a:blip r:embed="rId6"/>
          <a:stretch>
            <a:fillRect/>
          </a:stretch>
        </p:blipFill>
        <p:spPr>
          <a:xfrm>
            <a:off x="6100048" y="3001447"/>
            <a:ext cx="438388" cy="438388"/>
          </a:xfrm>
          <a:prstGeom prst="rect">
            <a:avLst/>
          </a:prstGeom>
        </p:spPr>
      </p:pic>
      <p:sp>
        <p:nvSpPr>
          <p:cNvPr id="9" name="Text 3"/>
          <p:cNvSpPr/>
          <p:nvPr/>
        </p:nvSpPr>
        <p:spPr>
          <a:xfrm>
            <a:off x="6100048" y="3615095"/>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Cảm biến DHT22</a:t>
            </a:r>
            <a:endParaRPr lang="en-US" sz="1550" dirty="0"/>
          </a:p>
        </p:txBody>
      </p:sp>
      <p:sp>
        <p:nvSpPr>
          <p:cNvPr id="10" name="Text 4"/>
          <p:cNvSpPr/>
          <p:nvPr/>
        </p:nvSpPr>
        <p:spPr>
          <a:xfrm>
            <a:off x="6100048" y="3969306"/>
            <a:ext cx="7916704" cy="2630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Đo nhiệt độ và độ ẩm trong môi trường.</a:t>
            </a:r>
            <a:endParaRPr lang="en-US" sz="1350" dirty="0"/>
          </a:p>
        </p:txBody>
      </p:sp>
      <p:pic>
        <p:nvPicPr>
          <p:cNvPr id="11" name="Image 4" descr="preencoded.png"/>
          <p:cNvPicPr>
            <a:picLocks noChangeAspect="1"/>
          </p:cNvPicPr>
          <p:nvPr/>
        </p:nvPicPr>
        <p:blipFill>
          <a:blip r:embed="rId7"/>
          <a:stretch>
            <a:fillRect/>
          </a:stretch>
        </p:blipFill>
        <p:spPr>
          <a:xfrm>
            <a:off x="6100048" y="4758333"/>
            <a:ext cx="438388" cy="438388"/>
          </a:xfrm>
          <a:prstGeom prst="rect">
            <a:avLst/>
          </a:prstGeom>
        </p:spPr>
      </p:pic>
      <p:sp>
        <p:nvSpPr>
          <p:cNvPr id="12" name="Text 5"/>
          <p:cNvSpPr/>
          <p:nvPr/>
        </p:nvSpPr>
        <p:spPr>
          <a:xfrm>
            <a:off x="6100048" y="5371981"/>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Màn hình LCD1602</a:t>
            </a:r>
            <a:endParaRPr lang="en-US" sz="1550" dirty="0"/>
          </a:p>
        </p:txBody>
      </p:sp>
      <p:sp>
        <p:nvSpPr>
          <p:cNvPr id="13" name="Text 6"/>
          <p:cNvSpPr/>
          <p:nvPr/>
        </p:nvSpPr>
        <p:spPr>
          <a:xfrm>
            <a:off x="6100048" y="5726192"/>
            <a:ext cx="7916704" cy="2630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Hiển thị thông tin nhiệt độ, độ ẩm và trạng thái hệ thống.</a:t>
            </a:r>
            <a:endParaRPr lang="en-US" sz="1350" dirty="0"/>
          </a:p>
        </p:txBody>
      </p:sp>
      <p:pic>
        <p:nvPicPr>
          <p:cNvPr id="14" name="Image 5" descr="preencoded.png"/>
          <p:cNvPicPr>
            <a:picLocks noChangeAspect="1"/>
          </p:cNvPicPr>
          <p:nvPr/>
        </p:nvPicPr>
        <p:blipFill>
          <a:blip r:embed="rId8"/>
          <a:stretch>
            <a:fillRect/>
          </a:stretch>
        </p:blipFill>
        <p:spPr>
          <a:xfrm>
            <a:off x="6100048" y="6515219"/>
            <a:ext cx="438388" cy="438388"/>
          </a:xfrm>
          <a:prstGeom prst="rect">
            <a:avLst/>
          </a:prstGeom>
        </p:spPr>
      </p:pic>
      <p:sp>
        <p:nvSpPr>
          <p:cNvPr id="15" name="Text 7"/>
          <p:cNvSpPr/>
          <p:nvPr/>
        </p:nvSpPr>
        <p:spPr>
          <a:xfrm>
            <a:off x="6100048" y="7128867"/>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Nút bấm và LED</a:t>
            </a:r>
            <a:endParaRPr lang="en-US" sz="1550" dirty="0"/>
          </a:p>
        </p:txBody>
      </p:sp>
      <p:sp>
        <p:nvSpPr>
          <p:cNvPr id="16" name="Text 8"/>
          <p:cNvSpPr/>
          <p:nvPr/>
        </p:nvSpPr>
        <p:spPr>
          <a:xfrm>
            <a:off x="6100048" y="7483078"/>
            <a:ext cx="7916704" cy="2630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Cho phép tương tác với người dùng và hiển thị trạng thái.</a:t>
            </a:r>
            <a:endParaRPr lang="en-US" sz="1350" dirty="0"/>
          </a:p>
        </p:txBody>
      </p:sp>
      <p:sp>
        <p:nvSpPr>
          <p:cNvPr id="18" name="TextBox 17">
            <a:extLst>
              <a:ext uri="{FF2B5EF4-FFF2-40B4-BE49-F238E27FC236}">
                <a16:creationId xmlns:a16="http://schemas.microsoft.com/office/drawing/2014/main" id="{C249D9FE-8D60-49E4-34E1-7B897D9D1F69}"/>
              </a:ext>
            </a:extLst>
          </p:cNvPr>
          <p:cNvSpPr txBox="1"/>
          <p:nvPr/>
        </p:nvSpPr>
        <p:spPr>
          <a:xfrm>
            <a:off x="6965650" y="7766008"/>
            <a:ext cx="7335520" cy="369332"/>
          </a:xfrm>
          <a:prstGeom prst="rect">
            <a:avLst/>
          </a:prstGeom>
          <a:noFill/>
        </p:spPr>
        <p:txBody>
          <a:bodyPr wrap="square">
            <a:spAutoFit/>
          </a:bodyPr>
          <a:lstStyle/>
          <a:p>
            <a:pPr algn="r"/>
            <a:r>
              <a:rPr lang="en-US"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0"/>
          <p:cNvSpPr/>
          <p:nvPr/>
        </p:nvSpPr>
        <p:spPr>
          <a:xfrm>
            <a:off x="6190178" y="856059"/>
            <a:ext cx="4570095" cy="571143"/>
          </a:xfrm>
          <a:prstGeom prst="rect">
            <a:avLst/>
          </a:prstGeom>
          <a:noFill/>
          <a:ln/>
        </p:spPr>
        <p:txBody>
          <a:bodyPr wrap="none" lIns="0" tIns="0" rIns="0" bIns="0" rtlCol="0" anchor="t"/>
          <a:lstStyle/>
          <a:p>
            <a:pPr marL="0" indent="0">
              <a:lnSpc>
                <a:spcPts val="4450"/>
              </a:lnSpc>
              <a:buNone/>
            </a:pPr>
            <a:endParaRPr lang="en-US" sz="3550" dirty="0"/>
          </a:p>
        </p:txBody>
      </p:sp>
      <p:pic>
        <p:nvPicPr>
          <p:cNvPr id="29" name="Picture 28" descr="A screenshot of a computer&#10;&#10;Description automatically generated">
            <a:extLst>
              <a:ext uri="{FF2B5EF4-FFF2-40B4-BE49-F238E27FC236}">
                <a16:creationId xmlns:a16="http://schemas.microsoft.com/office/drawing/2014/main" id="{877E9C7E-ECD9-AC1C-142F-26478082BDD2}"/>
              </a:ext>
            </a:extLst>
          </p:cNvPr>
          <p:cNvPicPr>
            <a:picLocks noChangeAspect="1"/>
          </p:cNvPicPr>
          <p:nvPr/>
        </p:nvPicPr>
        <p:blipFill>
          <a:blip r:embed="rId3"/>
          <a:stretch>
            <a:fillRect/>
          </a:stretch>
        </p:blipFill>
        <p:spPr>
          <a:xfrm>
            <a:off x="1662920" y="1040993"/>
            <a:ext cx="12484595" cy="2918985"/>
          </a:xfrm>
          <a:prstGeom prst="rect">
            <a:avLst/>
          </a:prstGeom>
        </p:spPr>
      </p:pic>
      <p:sp>
        <p:nvSpPr>
          <p:cNvPr id="30" name="Text 0">
            <a:extLst>
              <a:ext uri="{FF2B5EF4-FFF2-40B4-BE49-F238E27FC236}">
                <a16:creationId xmlns:a16="http://schemas.microsoft.com/office/drawing/2014/main" id="{782B2116-59D9-29C2-11B9-E49DBCD9345B}"/>
              </a:ext>
            </a:extLst>
          </p:cNvPr>
          <p:cNvSpPr/>
          <p:nvPr/>
        </p:nvSpPr>
        <p:spPr>
          <a:xfrm>
            <a:off x="1662920" y="121395"/>
            <a:ext cx="5960890" cy="809982"/>
          </a:xfrm>
          <a:prstGeom prst="rect">
            <a:avLst/>
          </a:prstGeom>
          <a:noFill/>
          <a:ln/>
        </p:spPr>
        <p:txBody>
          <a:bodyPr wrap="none" lIns="0" tIns="0" rIns="0" bIns="0" rtlCol="0" anchor="t"/>
          <a:lstStyle/>
          <a:p>
            <a:pPr marL="0" indent="0">
              <a:lnSpc>
                <a:spcPts val="6350"/>
              </a:lnSpc>
              <a:buNone/>
            </a:pPr>
            <a:r>
              <a:rPr lang="en-US" sz="5100" b="1" dirty="0" err="1">
                <a:solidFill>
                  <a:srgbClr val="000000"/>
                </a:solidFill>
                <a:latin typeface="Petrona Bold" pitchFamily="34" charset="0"/>
                <a:ea typeface="Petrona Bold" pitchFamily="34" charset="-122"/>
                <a:cs typeface="Petrona Bold" pitchFamily="34" charset="-120"/>
              </a:rPr>
              <a:t>Các</a:t>
            </a:r>
            <a:r>
              <a:rPr lang="en-US" sz="5100" b="1" dirty="0">
                <a:solidFill>
                  <a:srgbClr val="000000"/>
                </a:solidFill>
                <a:latin typeface="Petrona Bold" pitchFamily="34" charset="0"/>
                <a:ea typeface="Petrona Bold" pitchFamily="34" charset="-122"/>
                <a:cs typeface="Petrona Bold" pitchFamily="34" charset="-120"/>
              </a:rPr>
              <a:t> </a:t>
            </a:r>
            <a:r>
              <a:rPr lang="en-US" sz="5100" b="1" dirty="0" err="1">
                <a:solidFill>
                  <a:srgbClr val="000000"/>
                </a:solidFill>
                <a:latin typeface="Petrona Bold" pitchFamily="34" charset="0"/>
                <a:ea typeface="Petrona Bold" pitchFamily="34" charset="-122"/>
                <a:cs typeface="Petrona Bold" pitchFamily="34" charset="-120"/>
              </a:rPr>
              <a:t>ghép</a:t>
            </a:r>
            <a:r>
              <a:rPr lang="en-US" sz="5100" b="1" dirty="0">
                <a:solidFill>
                  <a:srgbClr val="000000"/>
                </a:solidFill>
                <a:latin typeface="Petrona Bold" pitchFamily="34" charset="0"/>
                <a:ea typeface="Petrona Bold" pitchFamily="34" charset="-122"/>
                <a:cs typeface="Petrona Bold" pitchFamily="34" charset="-120"/>
              </a:rPr>
              <a:t> </a:t>
            </a:r>
            <a:r>
              <a:rPr lang="en-US" sz="5100" b="1" dirty="0" err="1">
                <a:solidFill>
                  <a:srgbClr val="000000"/>
                </a:solidFill>
                <a:latin typeface="Petrona Bold" pitchFamily="34" charset="0"/>
                <a:ea typeface="Petrona Bold" pitchFamily="34" charset="-122"/>
                <a:cs typeface="Petrona Bold" pitchFamily="34" charset="-120"/>
              </a:rPr>
              <a:t>nối</a:t>
            </a:r>
            <a:endParaRPr lang="en-US" sz="5100" dirty="0"/>
          </a:p>
        </p:txBody>
      </p:sp>
      <p:pic>
        <p:nvPicPr>
          <p:cNvPr id="31" name="Graphic 30" descr="Lights On with solid fill">
            <a:extLst>
              <a:ext uri="{FF2B5EF4-FFF2-40B4-BE49-F238E27FC236}">
                <a16:creationId xmlns:a16="http://schemas.microsoft.com/office/drawing/2014/main" id="{4F00FBAB-8AEF-0A47-9E5E-7BEC41C42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5363" y="4438402"/>
            <a:ext cx="507271" cy="507271"/>
          </a:xfrm>
          <a:prstGeom prst="rect">
            <a:avLst/>
          </a:prstGeom>
        </p:spPr>
      </p:pic>
      <p:sp>
        <p:nvSpPr>
          <p:cNvPr id="32" name="Text 1">
            <a:extLst>
              <a:ext uri="{FF2B5EF4-FFF2-40B4-BE49-F238E27FC236}">
                <a16:creationId xmlns:a16="http://schemas.microsoft.com/office/drawing/2014/main" id="{661BB680-5D7B-18C1-518B-FDEFB65EB94B}"/>
              </a:ext>
            </a:extLst>
          </p:cNvPr>
          <p:cNvSpPr/>
          <p:nvPr/>
        </p:nvSpPr>
        <p:spPr>
          <a:xfrm>
            <a:off x="2243884" y="4449158"/>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22</a:t>
            </a:r>
            <a:endParaRPr lang="en-US" sz="1550" dirty="0"/>
          </a:p>
        </p:txBody>
      </p:sp>
      <p:pic>
        <p:nvPicPr>
          <p:cNvPr id="33" name="Graphic 32" descr="Touchscreen with solid fill">
            <a:extLst>
              <a:ext uri="{FF2B5EF4-FFF2-40B4-BE49-F238E27FC236}">
                <a16:creationId xmlns:a16="http://schemas.microsoft.com/office/drawing/2014/main" id="{DA2B2F80-DE81-C7FD-AE65-BD511CB99FE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95362" y="5351708"/>
            <a:ext cx="507271" cy="507271"/>
          </a:xfrm>
          <a:prstGeom prst="rect">
            <a:avLst/>
          </a:prstGeom>
        </p:spPr>
      </p:pic>
      <p:sp>
        <p:nvSpPr>
          <p:cNvPr id="34" name="Text 1">
            <a:extLst>
              <a:ext uri="{FF2B5EF4-FFF2-40B4-BE49-F238E27FC236}">
                <a16:creationId xmlns:a16="http://schemas.microsoft.com/office/drawing/2014/main" id="{62CA1667-6139-A50B-6587-1684BC3D1B09}"/>
              </a:ext>
            </a:extLst>
          </p:cNvPr>
          <p:cNvSpPr/>
          <p:nvPr/>
        </p:nvSpPr>
        <p:spPr>
          <a:xfrm>
            <a:off x="2243884" y="5351708"/>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18</a:t>
            </a:r>
            <a:endParaRPr lang="en-US" sz="1550" dirty="0"/>
          </a:p>
        </p:txBody>
      </p:sp>
      <p:sp>
        <p:nvSpPr>
          <p:cNvPr id="35" name="Text 2">
            <a:extLst>
              <a:ext uri="{FF2B5EF4-FFF2-40B4-BE49-F238E27FC236}">
                <a16:creationId xmlns:a16="http://schemas.microsoft.com/office/drawing/2014/main" id="{EF19F388-0F41-F326-C801-AF6A04B336FE}"/>
              </a:ext>
            </a:extLst>
          </p:cNvPr>
          <p:cNvSpPr/>
          <p:nvPr/>
        </p:nvSpPr>
        <p:spPr>
          <a:xfrm>
            <a:off x="2243884" y="4698237"/>
            <a:ext cx="2785790" cy="263009"/>
          </a:xfrm>
          <a:prstGeom prst="rect">
            <a:avLst/>
          </a:prstGeom>
          <a:noFill/>
          <a:ln/>
        </p:spPr>
        <p:txBody>
          <a:bodyPr wrap="none" lIns="0" tIns="0" rIns="0" bIns="0" rtlCol="0" anchor="t"/>
          <a:lstStyle/>
          <a:p>
            <a:pPr marL="0" indent="0" algn="l">
              <a:lnSpc>
                <a:spcPts val="2050"/>
              </a:lnSpc>
              <a:buNone/>
            </a:pPr>
            <a:r>
              <a:rPr lang="en-US" sz="1200" b="1" dirty="0">
                <a:solidFill>
                  <a:schemeClr val="bg1">
                    <a:lumMod val="50000"/>
                  </a:schemeClr>
                </a:solidFill>
              </a:rPr>
              <a:t>Led </a:t>
            </a:r>
            <a:r>
              <a:rPr lang="en-US" sz="1200" b="1" dirty="0" err="1">
                <a:solidFill>
                  <a:schemeClr val="bg1">
                    <a:lumMod val="50000"/>
                  </a:schemeClr>
                </a:solidFill>
              </a:rPr>
              <a:t>báo</a:t>
            </a:r>
            <a:r>
              <a:rPr lang="en-US" sz="1200" b="1" dirty="0">
                <a:solidFill>
                  <a:schemeClr val="bg1">
                    <a:lumMod val="50000"/>
                  </a:schemeClr>
                </a:solidFill>
              </a:rPr>
              <a:t> </a:t>
            </a:r>
            <a:r>
              <a:rPr lang="en-US" sz="1200" b="1" dirty="0" err="1">
                <a:solidFill>
                  <a:schemeClr val="bg1">
                    <a:lumMod val="50000"/>
                  </a:schemeClr>
                </a:solidFill>
              </a:rPr>
              <a:t>bật</a:t>
            </a:r>
            <a:r>
              <a:rPr lang="en-US" sz="1200" b="1" dirty="0">
                <a:solidFill>
                  <a:schemeClr val="bg1">
                    <a:lumMod val="50000"/>
                  </a:schemeClr>
                </a:solidFill>
              </a:rPr>
              <a:t>/</a:t>
            </a:r>
            <a:r>
              <a:rPr lang="en-US" sz="1200" b="1" dirty="0" err="1">
                <a:solidFill>
                  <a:schemeClr val="bg1">
                    <a:lumMod val="50000"/>
                  </a:schemeClr>
                </a:solidFill>
              </a:rPr>
              <a:t>tắt</a:t>
            </a:r>
            <a:endParaRPr lang="en-US" sz="1200" b="1" dirty="0">
              <a:solidFill>
                <a:schemeClr val="bg1">
                  <a:lumMod val="50000"/>
                </a:schemeClr>
              </a:solidFill>
            </a:endParaRPr>
          </a:p>
        </p:txBody>
      </p:sp>
      <p:sp>
        <p:nvSpPr>
          <p:cNvPr id="38" name="Text 2">
            <a:extLst>
              <a:ext uri="{FF2B5EF4-FFF2-40B4-BE49-F238E27FC236}">
                <a16:creationId xmlns:a16="http://schemas.microsoft.com/office/drawing/2014/main" id="{D8F2EAC8-141C-5650-07FA-9C5BBEDA73A4}"/>
              </a:ext>
            </a:extLst>
          </p:cNvPr>
          <p:cNvSpPr/>
          <p:nvPr/>
        </p:nvSpPr>
        <p:spPr>
          <a:xfrm>
            <a:off x="2243884" y="5596385"/>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Nút</a:t>
            </a:r>
            <a:r>
              <a:rPr lang="en-US" sz="1200" b="1" dirty="0">
                <a:solidFill>
                  <a:schemeClr val="bg1">
                    <a:lumMod val="50000"/>
                  </a:schemeClr>
                </a:solidFill>
              </a:rPr>
              <a:t> </a:t>
            </a:r>
            <a:r>
              <a:rPr lang="en-US" sz="1200" b="1" dirty="0" err="1">
                <a:solidFill>
                  <a:schemeClr val="bg1">
                    <a:lumMod val="50000"/>
                  </a:schemeClr>
                </a:solidFill>
              </a:rPr>
              <a:t>bật</a:t>
            </a:r>
            <a:r>
              <a:rPr lang="en-US" sz="1200" b="1" dirty="0">
                <a:solidFill>
                  <a:schemeClr val="bg1">
                    <a:lumMod val="50000"/>
                  </a:schemeClr>
                </a:solidFill>
              </a:rPr>
              <a:t>/</a:t>
            </a:r>
            <a:r>
              <a:rPr lang="en-US" sz="1200" b="1" dirty="0" err="1">
                <a:solidFill>
                  <a:schemeClr val="bg1">
                    <a:lumMod val="50000"/>
                  </a:schemeClr>
                </a:solidFill>
              </a:rPr>
              <a:t>tắt</a:t>
            </a:r>
            <a:r>
              <a:rPr lang="en-US" sz="1200" b="1" dirty="0">
                <a:solidFill>
                  <a:schemeClr val="bg1">
                    <a:lumMod val="50000"/>
                  </a:schemeClr>
                </a:solidFill>
              </a:rPr>
              <a:t> </a:t>
            </a:r>
            <a:r>
              <a:rPr lang="en-US" sz="1200" b="1" dirty="0" err="1">
                <a:solidFill>
                  <a:schemeClr val="bg1">
                    <a:lumMod val="50000"/>
                  </a:schemeClr>
                </a:solidFill>
              </a:rPr>
              <a:t>điều</a:t>
            </a:r>
            <a:r>
              <a:rPr lang="en-US" sz="1200" b="1" dirty="0">
                <a:solidFill>
                  <a:schemeClr val="bg1">
                    <a:lumMod val="50000"/>
                  </a:schemeClr>
                </a:solidFill>
              </a:rPr>
              <a:t> </a:t>
            </a:r>
            <a:r>
              <a:rPr lang="en-US" sz="1200" b="1" dirty="0" err="1">
                <a:solidFill>
                  <a:schemeClr val="bg1">
                    <a:lumMod val="50000"/>
                  </a:schemeClr>
                </a:solidFill>
              </a:rPr>
              <a:t>hòa</a:t>
            </a:r>
            <a:endParaRPr lang="en-US" sz="1200" b="1" dirty="0">
              <a:solidFill>
                <a:schemeClr val="bg1">
                  <a:lumMod val="50000"/>
                </a:schemeClr>
              </a:solidFill>
            </a:endParaRPr>
          </a:p>
        </p:txBody>
      </p:sp>
      <p:pic>
        <p:nvPicPr>
          <p:cNvPr id="39" name="Graphic 38" descr="Touchscreen with solid fill">
            <a:extLst>
              <a:ext uri="{FF2B5EF4-FFF2-40B4-BE49-F238E27FC236}">
                <a16:creationId xmlns:a16="http://schemas.microsoft.com/office/drawing/2014/main" id="{BD4CF865-2F98-4B93-7A4C-91F260C4E98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93590" y="6140474"/>
            <a:ext cx="507271" cy="507271"/>
          </a:xfrm>
          <a:prstGeom prst="rect">
            <a:avLst/>
          </a:prstGeom>
        </p:spPr>
      </p:pic>
      <p:sp>
        <p:nvSpPr>
          <p:cNvPr id="40" name="Text 1">
            <a:extLst>
              <a:ext uri="{FF2B5EF4-FFF2-40B4-BE49-F238E27FC236}">
                <a16:creationId xmlns:a16="http://schemas.microsoft.com/office/drawing/2014/main" id="{5CF11D0F-A1B7-6FB9-947E-E2C22C7B05A3}"/>
              </a:ext>
            </a:extLst>
          </p:cNvPr>
          <p:cNvSpPr/>
          <p:nvPr/>
        </p:nvSpPr>
        <p:spPr>
          <a:xfrm>
            <a:off x="2242112" y="6140474"/>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19</a:t>
            </a:r>
            <a:endParaRPr lang="en-US" sz="1550" dirty="0"/>
          </a:p>
        </p:txBody>
      </p:sp>
      <p:sp>
        <p:nvSpPr>
          <p:cNvPr id="41" name="Text 2">
            <a:extLst>
              <a:ext uri="{FF2B5EF4-FFF2-40B4-BE49-F238E27FC236}">
                <a16:creationId xmlns:a16="http://schemas.microsoft.com/office/drawing/2014/main" id="{B5F3AE2E-98B1-7052-AC61-DB0692558552}"/>
              </a:ext>
            </a:extLst>
          </p:cNvPr>
          <p:cNvSpPr/>
          <p:nvPr/>
        </p:nvSpPr>
        <p:spPr>
          <a:xfrm>
            <a:off x="2242112" y="6385151"/>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Tăng</a:t>
            </a:r>
            <a:r>
              <a:rPr lang="en-US" sz="1200" b="1" dirty="0">
                <a:solidFill>
                  <a:schemeClr val="bg1">
                    <a:lumMod val="50000"/>
                  </a:schemeClr>
                </a:solidFill>
              </a:rPr>
              <a:t> </a:t>
            </a:r>
            <a:r>
              <a:rPr lang="en-US" sz="1200" b="1" dirty="0" err="1">
                <a:solidFill>
                  <a:schemeClr val="bg1">
                    <a:lumMod val="50000"/>
                  </a:schemeClr>
                </a:solidFill>
              </a:rPr>
              <a:t>nhiệt</a:t>
            </a:r>
            <a:r>
              <a:rPr lang="en-US" sz="1200" b="1" dirty="0">
                <a:solidFill>
                  <a:schemeClr val="bg1">
                    <a:lumMod val="50000"/>
                  </a:schemeClr>
                </a:solidFill>
              </a:rPr>
              <a:t> </a:t>
            </a:r>
            <a:r>
              <a:rPr lang="en-US" sz="1200" b="1" dirty="0" err="1">
                <a:solidFill>
                  <a:schemeClr val="bg1">
                    <a:lumMod val="50000"/>
                  </a:schemeClr>
                </a:solidFill>
              </a:rPr>
              <a:t>độ</a:t>
            </a:r>
            <a:endParaRPr lang="en-US" sz="1200" b="1" dirty="0">
              <a:solidFill>
                <a:schemeClr val="bg1">
                  <a:lumMod val="50000"/>
                </a:schemeClr>
              </a:solidFill>
            </a:endParaRPr>
          </a:p>
        </p:txBody>
      </p:sp>
      <p:pic>
        <p:nvPicPr>
          <p:cNvPr id="42" name="Graphic 41" descr="Touchscreen with solid fill">
            <a:extLst>
              <a:ext uri="{FF2B5EF4-FFF2-40B4-BE49-F238E27FC236}">
                <a16:creationId xmlns:a16="http://schemas.microsoft.com/office/drawing/2014/main" id="{B09119A3-941B-57BB-DAF6-60AC2CCF7B4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93590" y="6929240"/>
            <a:ext cx="507271" cy="507271"/>
          </a:xfrm>
          <a:prstGeom prst="rect">
            <a:avLst/>
          </a:prstGeom>
        </p:spPr>
      </p:pic>
      <p:sp>
        <p:nvSpPr>
          <p:cNvPr id="43" name="Text 1">
            <a:extLst>
              <a:ext uri="{FF2B5EF4-FFF2-40B4-BE49-F238E27FC236}">
                <a16:creationId xmlns:a16="http://schemas.microsoft.com/office/drawing/2014/main" id="{0038DAB9-678E-0BB5-0CD6-76F3AEE85D05}"/>
              </a:ext>
            </a:extLst>
          </p:cNvPr>
          <p:cNvSpPr/>
          <p:nvPr/>
        </p:nvSpPr>
        <p:spPr>
          <a:xfrm>
            <a:off x="2242112" y="6929240"/>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20</a:t>
            </a:r>
            <a:endParaRPr lang="en-US" sz="1550" dirty="0"/>
          </a:p>
        </p:txBody>
      </p:sp>
      <p:sp>
        <p:nvSpPr>
          <p:cNvPr id="44" name="Text 2">
            <a:extLst>
              <a:ext uri="{FF2B5EF4-FFF2-40B4-BE49-F238E27FC236}">
                <a16:creationId xmlns:a16="http://schemas.microsoft.com/office/drawing/2014/main" id="{CADB9EA7-C5A9-89A0-1741-65824082E681}"/>
              </a:ext>
            </a:extLst>
          </p:cNvPr>
          <p:cNvSpPr/>
          <p:nvPr/>
        </p:nvSpPr>
        <p:spPr>
          <a:xfrm>
            <a:off x="2242112" y="7173917"/>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Giảm</a:t>
            </a:r>
            <a:r>
              <a:rPr lang="en-US" sz="1200" b="1" dirty="0">
                <a:solidFill>
                  <a:schemeClr val="bg1">
                    <a:lumMod val="50000"/>
                  </a:schemeClr>
                </a:solidFill>
              </a:rPr>
              <a:t> </a:t>
            </a:r>
            <a:r>
              <a:rPr lang="en-US" sz="1200" b="1" dirty="0" err="1">
                <a:solidFill>
                  <a:schemeClr val="bg1">
                    <a:lumMod val="50000"/>
                  </a:schemeClr>
                </a:solidFill>
              </a:rPr>
              <a:t>nhiệt</a:t>
            </a:r>
            <a:r>
              <a:rPr lang="en-US" sz="1200" b="1" dirty="0">
                <a:solidFill>
                  <a:schemeClr val="bg1">
                    <a:lumMod val="50000"/>
                  </a:schemeClr>
                </a:solidFill>
              </a:rPr>
              <a:t> </a:t>
            </a:r>
            <a:r>
              <a:rPr lang="en-US" sz="1200" b="1" dirty="0" err="1">
                <a:solidFill>
                  <a:schemeClr val="bg1">
                    <a:lumMod val="50000"/>
                  </a:schemeClr>
                </a:solidFill>
              </a:rPr>
              <a:t>độ</a:t>
            </a:r>
            <a:endParaRPr lang="en-US" sz="1200" b="1" dirty="0">
              <a:solidFill>
                <a:schemeClr val="bg1">
                  <a:lumMod val="50000"/>
                </a:schemeClr>
              </a:solidFill>
            </a:endParaRPr>
          </a:p>
        </p:txBody>
      </p:sp>
      <p:pic>
        <p:nvPicPr>
          <p:cNvPr id="45" name="Graphic 44" descr="Touchscreen with solid fill">
            <a:extLst>
              <a:ext uri="{FF2B5EF4-FFF2-40B4-BE49-F238E27FC236}">
                <a16:creationId xmlns:a16="http://schemas.microsoft.com/office/drawing/2014/main" id="{12B585EB-7ACC-B48C-98A1-B472B3BB731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22402" y="4457644"/>
            <a:ext cx="507271" cy="507271"/>
          </a:xfrm>
          <a:prstGeom prst="rect">
            <a:avLst/>
          </a:prstGeom>
        </p:spPr>
      </p:pic>
      <p:sp>
        <p:nvSpPr>
          <p:cNvPr id="46" name="Text 1">
            <a:extLst>
              <a:ext uri="{FF2B5EF4-FFF2-40B4-BE49-F238E27FC236}">
                <a16:creationId xmlns:a16="http://schemas.microsoft.com/office/drawing/2014/main" id="{3EE3EEC7-2EB3-B700-C942-1326C192535D}"/>
              </a:ext>
            </a:extLst>
          </p:cNvPr>
          <p:cNvSpPr/>
          <p:nvPr/>
        </p:nvSpPr>
        <p:spPr>
          <a:xfrm>
            <a:off x="5270924" y="4457644"/>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21</a:t>
            </a:r>
            <a:endParaRPr lang="en-US" sz="1550" dirty="0"/>
          </a:p>
        </p:txBody>
      </p:sp>
      <p:sp>
        <p:nvSpPr>
          <p:cNvPr id="47" name="Text 2">
            <a:extLst>
              <a:ext uri="{FF2B5EF4-FFF2-40B4-BE49-F238E27FC236}">
                <a16:creationId xmlns:a16="http://schemas.microsoft.com/office/drawing/2014/main" id="{9C78978D-C723-9E7E-A882-0722E315EF10}"/>
              </a:ext>
            </a:extLst>
          </p:cNvPr>
          <p:cNvSpPr/>
          <p:nvPr/>
        </p:nvSpPr>
        <p:spPr>
          <a:xfrm>
            <a:off x="5270924" y="4702321"/>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Chuyển</a:t>
            </a:r>
            <a:r>
              <a:rPr lang="en-US" sz="1200" b="1" dirty="0">
                <a:solidFill>
                  <a:schemeClr val="bg1">
                    <a:lumMod val="50000"/>
                  </a:schemeClr>
                </a:solidFill>
              </a:rPr>
              <a:t> </a:t>
            </a:r>
            <a:r>
              <a:rPr lang="en-US" sz="1200" b="1" dirty="0" err="1">
                <a:solidFill>
                  <a:schemeClr val="bg1">
                    <a:lumMod val="50000"/>
                  </a:schemeClr>
                </a:solidFill>
              </a:rPr>
              <a:t>trạng</a:t>
            </a:r>
            <a:r>
              <a:rPr lang="en-US" sz="1200" b="1" dirty="0">
                <a:solidFill>
                  <a:schemeClr val="bg1">
                    <a:lumMod val="50000"/>
                  </a:schemeClr>
                </a:solidFill>
              </a:rPr>
              <a:t> </a:t>
            </a:r>
            <a:r>
              <a:rPr lang="en-US" sz="1200" b="1" dirty="0" err="1">
                <a:solidFill>
                  <a:schemeClr val="bg1">
                    <a:lumMod val="50000"/>
                  </a:schemeClr>
                </a:solidFill>
              </a:rPr>
              <a:t>thái</a:t>
            </a:r>
            <a:endParaRPr lang="en-US" sz="1200" b="1" dirty="0">
              <a:solidFill>
                <a:schemeClr val="bg1">
                  <a:lumMod val="50000"/>
                </a:schemeClr>
              </a:solidFill>
            </a:endParaRPr>
          </a:p>
        </p:txBody>
      </p:sp>
      <p:pic>
        <p:nvPicPr>
          <p:cNvPr id="48" name="Graphic 47" descr="Touchscreen with solid fill">
            <a:extLst>
              <a:ext uri="{FF2B5EF4-FFF2-40B4-BE49-F238E27FC236}">
                <a16:creationId xmlns:a16="http://schemas.microsoft.com/office/drawing/2014/main" id="{283E22D0-A3E7-9086-C367-C02C8E9C9AD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22402" y="5379568"/>
            <a:ext cx="507271" cy="507271"/>
          </a:xfrm>
          <a:prstGeom prst="rect">
            <a:avLst/>
          </a:prstGeom>
        </p:spPr>
      </p:pic>
      <p:sp>
        <p:nvSpPr>
          <p:cNvPr id="49" name="Text 1">
            <a:extLst>
              <a:ext uri="{FF2B5EF4-FFF2-40B4-BE49-F238E27FC236}">
                <a16:creationId xmlns:a16="http://schemas.microsoft.com/office/drawing/2014/main" id="{A561BB48-16C3-EACE-DD1D-1B2B2BA7C726}"/>
              </a:ext>
            </a:extLst>
          </p:cNvPr>
          <p:cNvSpPr/>
          <p:nvPr/>
        </p:nvSpPr>
        <p:spPr>
          <a:xfrm>
            <a:off x="5270924" y="5379568"/>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14</a:t>
            </a:r>
            <a:endParaRPr lang="en-US" sz="1550" dirty="0"/>
          </a:p>
        </p:txBody>
      </p:sp>
      <p:sp>
        <p:nvSpPr>
          <p:cNvPr id="50" name="Text 2">
            <a:extLst>
              <a:ext uri="{FF2B5EF4-FFF2-40B4-BE49-F238E27FC236}">
                <a16:creationId xmlns:a16="http://schemas.microsoft.com/office/drawing/2014/main" id="{BB8DD412-C7E2-8697-3D18-CF7F5D52C0A2}"/>
              </a:ext>
            </a:extLst>
          </p:cNvPr>
          <p:cNvSpPr/>
          <p:nvPr/>
        </p:nvSpPr>
        <p:spPr>
          <a:xfrm>
            <a:off x="5270924" y="5624245"/>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Dặt</a:t>
            </a:r>
            <a:r>
              <a:rPr lang="en-US" sz="1200" b="1" dirty="0">
                <a:solidFill>
                  <a:schemeClr val="bg1">
                    <a:lumMod val="50000"/>
                  </a:schemeClr>
                </a:solidFill>
              </a:rPr>
              <a:t> </a:t>
            </a:r>
            <a:r>
              <a:rPr lang="en-US" sz="1200" b="1" dirty="0" err="1">
                <a:solidFill>
                  <a:schemeClr val="bg1">
                    <a:lumMod val="50000"/>
                  </a:schemeClr>
                </a:solidFill>
              </a:rPr>
              <a:t>thời</a:t>
            </a:r>
            <a:r>
              <a:rPr lang="en-US" sz="1200" b="1" dirty="0">
                <a:solidFill>
                  <a:schemeClr val="bg1">
                    <a:lumMod val="50000"/>
                  </a:schemeClr>
                </a:solidFill>
              </a:rPr>
              <a:t> </a:t>
            </a:r>
            <a:r>
              <a:rPr lang="en-US" sz="1200" b="1" dirty="0" err="1">
                <a:solidFill>
                  <a:schemeClr val="bg1">
                    <a:lumMod val="50000"/>
                  </a:schemeClr>
                </a:solidFill>
              </a:rPr>
              <a:t>gian</a:t>
            </a:r>
            <a:r>
              <a:rPr lang="en-US" sz="1200" b="1" dirty="0">
                <a:solidFill>
                  <a:schemeClr val="bg1">
                    <a:lumMod val="50000"/>
                  </a:schemeClr>
                </a:solidFill>
              </a:rPr>
              <a:t> </a:t>
            </a:r>
            <a:r>
              <a:rPr lang="en-US" sz="1200" b="1" dirty="0" err="1">
                <a:solidFill>
                  <a:schemeClr val="bg1">
                    <a:lumMod val="50000"/>
                  </a:schemeClr>
                </a:solidFill>
              </a:rPr>
              <a:t>tắt</a:t>
            </a:r>
            <a:endParaRPr lang="en-US" sz="1200" b="1" dirty="0">
              <a:solidFill>
                <a:schemeClr val="bg1">
                  <a:lumMod val="50000"/>
                </a:schemeClr>
              </a:solidFill>
            </a:endParaRPr>
          </a:p>
        </p:txBody>
      </p:sp>
      <p:pic>
        <p:nvPicPr>
          <p:cNvPr id="51" name="Graphic 50" descr="Touchscreen with solid fill">
            <a:extLst>
              <a:ext uri="{FF2B5EF4-FFF2-40B4-BE49-F238E27FC236}">
                <a16:creationId xmlns:a16="http://schemas.microsoft.com/office/drawing/2014/main" id="{99E31097-1928-A82E-4D67-AF104A4A7D3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22402" y="6176537"/>
            <a:ext cx="507271" cy="507271"/>
          </a:xfrm>
          <a:prstGeom prst="rect">
            <a:avLst/>
          </a:prstGeom>
        </p:spPr>
      </p:pic>
      <p:sp>
        <p:nvSpPr>
          <p:cNvPr id="52" name="Text 1">
            <a:extLst>
              <a:ext uri="{FF2B5EF4-FFF2-40B4-BE49-F238E27FC236}">
                <a16:creationId xmlns:a16="http://schemas.microsoft.com/office/drawing/2014/main" id="{A81E124D-2839-0DC0-B39C-F7E9D2F7FFEF}"/>
              </a:ext>
            </a:extLst>
          </p:cNvPr>
          <p:cNvSpPr/>
          <p:nvPr/>
        </p:nvSpPr>
        <p:spPr>
          <a:xfrm>
            <a:off x="5270924" y="6176537"/>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16</a:t>
            </a:r>
            <a:endParaRPr lang="en-US" sz="1550" dirty="0"/>
          </a:p>
        </p:txBody>
      </p:sp>
      <p:sp>
        <p:nvSpPr>
          <p:cNvPr id="53" name="Text 2">
            <a:extLst>
              <a:ext uri="{FF2B5EF4-FFF2-40B4-BE49-F238E27FC236}">
                <a16:creationId xmlns:a16="http://schemas.microsoft.com/office/drawing/2014/main" id="{A6F2DCD6-DD14-12FF-5647-2E8D68687EE4}"/>
              </a:ext>
            </a:extLst>
          </p:cNvPr>
          <p:cNvSpPr/>
          <p:nvPr/>
        </p:nvSpPr>
        <p:spPr>
          <a:xfrm>
            <a:off x="5270924" y="6421214"/>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Chuyển</a:t>
            </a:r>
            <a:r>
              <a:rPr lang="en-US" sz="1200" b="1" dirty="0">
                <a:solidFill>
                  <a:schemeClr val="bg1">
                    <a:lumMod val="50000"/>
                  </a:schemeClr>
                </a:solidFill>
              </a:rPr>
              <a:t> </a:t>
            </a:r>
            <a:r>
              <a:rPr lang="en-US" sz="1200" b="1" dirty="0" err="1">
                <a:solidFill>
                  <a:schemeClr val="bg1">
                    <a:lumMod val="50000"/>
                  </a:schemeClr>
                </a:solidFill>
              </a:rPr>
              <a:t>trang</a:t>
            </a:r>
            <a:endParaRPr lang="en-US" sz="1200" b="1" dirty="0">
              <a:solidFill>
                <a:schemeClr val="bg1">
                  <a:lumMod val="50000"/>
                </a:schemeClr>
              </a:solidFill>
            </a:endParaRPr>
          </a:p>
        </p:txBody>
      </p:sp>
      <p:pic>
        <p:nvPicPr>
          <p:cNvPr id="54" name="Graphic 53" descr="Touchscreen with solid fill">
            <a:extLst>
              <a:ext uri="{FF2B5EF4-FFF2-40B4-BE49-F238E27FC236}">
                <a16:creationId xmlns:a16="http://schemas.microsoft.com/office/drawing/2014/main" id="{11635BA8-67D4-A3C8-F58E-107A70CFE82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22402" y="6973091"/>
            <a:ext cx="507271" cy="507271"/>
          </a:xfrm>
          <a:prstGeom prst="rect">
            <a:avLst/>
          </a:prstGeom>
        </p:spPr>
      </p:pic>
      <p:sp>
        <p:nvSpPr>
          <p:cNvPr id="55" name="Text 1">
            <a:extLst>
              <a:ext uri="{FF2B5EF4-FFF2-40B4-BE49-F238E27FC236}">
                <a16:creationId xmlns:a16="http://schemas.microsoft.com/office/drawing/2014/main" id="{0EBC3C06-5430-2DE2-2F6B-DC734DC60DDD}"/>
              </a:ext>
            </a:extLst>
          </p:cNvPr>
          <p:cNvSpPr/>
          <p:nvPr/>
        </p:nvSpPr>
        <p:spPr>
          <a:xfrm>
            <a:off x="5270924" y="6973091"/>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15</a:t>
            </a:r>
            <a:endParaRPr lang="en-US" sz="1550" dirty="0"/>
          </a:p>
        </p:txBody>
      </p:sp>
      <p:sp>
        <p:nvSpPr>
          <p:cNvPr id="56" name="Text 2">
            <a:extLst>
              <a:ext uri="{FF2B5EF4-FFF2-40B4-BE49-F238E27FC236}">
                <a16:creationId xmlns:a16="http://schemas.microsoft.com/office/drawing/2014/main" id="{C4CF40EC-7408-1B5D-FA9C-AFA94FB58C34}"/>
              </a:ext>
            </a:extLst>
          </p:cNvPr>
          <p:cNvSpPr/>
          <p:nvPr/>
        </p:nvSpPr>
        <p:spPr>
          <a:xfrm>
            <a:off x="5270924" y="7217768"/>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Thay</a:t>
            </a:r>
            <a:r>
              <a:rPr lang="en-US" sz="1200" b="1" dirty="0">
                <a:solidFill>
                  <a:schemeClr val="bg1">
                    <a:lumMod val="50000"/>
                  </a:schemeClr>
                </a:solidFill>
              </a:rPr>
              <a:t> </a:t>
            </a:r>
            <a:r>
              <a:rPr lang="en-US" sz="1200" b="1" dirty="0" err="1">
                <a:solidFill>
                  <a:schemeClr val="bg1">
                    <a:lumMod val="50000"/>
                  </a:schemeClr>
                </a:solidFill>
              </a:rPr>
              <a:t>đôi</a:t>
            </a:r>
            <a:r>
              <a:rPr lang="en-US" sz="1200" b="1" dirty="0">
                <a:solidFill>
                  <a:schemeClr val="bg1">
                    <a:lumMod val="50000"/>
                  </a:schemeClr>
                </a:solidFill>
              </a:rPr>
              <a:t> </a:t>
            </a:r>
            <a:r>
              <a:rPr lang="en-US" sz="1200" b="1" dirty="0" err="1">
                <a:solidFill>
                  <a:schemeClr val="bg1">
                    <a:lumMod val="50000"/>
                  </a:schemeClr>
                </a:solidFill>
              </a:rPr>
              <a:t>tốc</a:t>
            </a:r>
            <a:r>
              <a:rPr lang="en-US" sz="1200" b="1" dirty="0">
                <a:solidFill>
                  <a:schemeClr val="bg1">
                    <a:lumMod val="50000"/>
                  </a:schemeClr>
                </a:solidFill>
              </a:rPr>
              <a:t> </a:t>
            </a:r>
            <a:r>
              <a:rPr lang="en-US" sz="1200" b="1" dirty="0" err="1">
                <a:solidFill>
                  <a:schemeClr val="bg1">
                    <a:lumMod val="50000"/>
                  </a:schemeClr>
                </a:solidFill>
              </a:rPr>
              <a:t>độ</a:t>
            </a:r>
            <a:r>
              <a:rPr lang="en-US" sz="1200" b="1" dirty="0">
                <a:solidFill>
                  <a:schemeClr val="bg1">
                    <a:lumMod val="50000"/>
                  </a:schemeClr>
                </a:solidFill>
              </a:rPr>
              <a:t> </a:t>
            </a:r>
            <a:r>
              <a:rPr lang="en-US" sz="1200" b="1" dirty="0" err="1">
                <a:solidFill>
                  <a:schemeClr val="bg1">
                    <a:lumMod val="50000"/>
                  </a:schemeClr>
                </a:solidFill>
              </a:rPr>
              <a:t>quạt</a:t>
            </a:r>
            <a:endParaRPr lang="en-US" sz="1200" b="1" dirty="0">
              <a:solidFill>
                <a:schemeClr val="bg1">
                  <a:lumMod val="50000"/>
                </a:schemeClr>
              </a:solidFill>
            </a:endParaRPr>
          </a:p>
        </p:txBody>
      </p:sp>
      <p:pic>
        <p:nvPicPr>
          <p:cNvPr id="60" name="Graphic 59" descr="Touchscreen with solid fill">
            <a:extLst>
              <a:ext uri="{FF2B5EF4-FFF2-40B4-BE49-F238E27FC236}">
                <a16:creationId xmlns:a16="http://schemas.microsoft.com/office/drawing/2014/main" id="{1DDFB3C5-9B2B-DAAC-7458-72891AF4DEA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25961" y="4447346"/>
            <a:ext cx="507271" cy="507271"/>
          </a:xfrm>
          <a:prstGeom prst="rect">
            <a:avLst/>
          </a:prstGeom>
        </p:spPr>
      </p:pic>
      <p:sp>
        <p:nvSpPr>
          <p:cNvPr id="61" name="Text 1">
            <a:extLst>
              <a:ext uri="{FF2B5EF4-FFF2-40B4-BE49-F238E27FC236}">
                <a16:creationId xmlns:a16="http://schemas.microsoft.com/office/drawing/2014/main" id="{DCA94645-2EF0-8717-B4DD-C0C7D838BFE2}"/>
              </a:ext>
            </a:extLst>
          </p:cNvPr>
          <p:cNvSpPr/>
          <p:nvPr/>
        </p:nvSpPr>
        <p:spPr>
          <a:xfrm>
            <a:off x="7974483" y="4447346"/>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13</a:t>
            </a:r>
            <a:endParaRPr lang="en-US" sz="1550" dirty="0"/>
          </a:p>
        </p:txBody>
      </p:sp>
      <p:sp>
        <p:nvSpPr>
          <p:cNvPr id="62" name="Text 2">
            <a:extLst>
              <a:ext uri="{FF2B5EF4-FFF2-40B4-BE49-F238E27FC236}">
                <a16:creationId xmlns:a16="http://schemas.microsoft.com/office/drawing/2014/main" id="{FA6513F4-49DA-2CD6-9F60-814F07761B35}"/>
              </a:ext>
            </a:extLst>
          </p:cNvPr>
          <p:cNvSpPr/>
          <p:nvPr/>
        </p:nvSpPr>
        <p:spPr>
          <a:xfrm>
            <a:off x="7974483" y="4692023"/>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Nút</a:t>
            </a:r>
            <a:r>
              <a:rPr lang="en-US" sz="1200" b="1" dirty="0">
                <a:solidFill>
                  <a:schemeClr val="bg1">
                    <a:lumMod val="50000"/>
                  </a:schemeClr>
                </a:solidFill>
              </a:rPr>
              <a:t> </a:t>
            </a:r>
            <a:r>
              <a:rPr lang="en-US" sz="1200" b="1" dirty="0" err="1">
                <a:solidFill>
                  <a:schemeClr val="bg1">
                    <a:lumMod val="50000"/>
                  </a:schemeClr>
                </a:solidFill>
              </a:rPr>
              <a:t>lắng</a:t>
            </a:r>
            <a:r>
              <a:rPr lang="en-US" sz="1200" b="1" dirty="0">
                <a:solidFill>
                  <a:schemeClr val="bg1">
                    <a:lumMod val="50000"/>
                  </a:schemeClr>
                </a:solidFill>
              </a:rPr>
              <a:t> </a:t>
            </a:r>
            <a:r>
              <a:rPr lang="en-US" sz="1200" b="1" dirty="0" err="1">
                <a:solidFill>
                  <a:schemeClr val="bg1">
                    <a:lumMod val="50000"/>
                  </a:schemeClr>
                </a:solidFill>
              </a:rPr>
              <a:t>nghe</a:t>
            </a:r>
            <a:r>
              <a:rPr lang="en-US" sz="1200" b="1" dirty="0">
                <a:solidFill>
                  <a:schemeClr val="bg1">
                    <a:lumMod val="50000"/>
                  </a:schemeClr>
                </a:solidFill>
              </a:rPr>
              <a:t> </a:t>
            </a:r>
            <a:r>
              <a:rPr lang="en-US" sz="1200" b="1" dirty="0" err="1">
                <a:solidFill>
                  <a:schemeClr val="bg1">
                    <a:lumMod val="50000"/>
                  </a:schemeClr>
                </a:solidFill>
              </a:rPr>
              <a:t>lệnh</a:t>
            </a:r>
            <a:r>
              <a:rPr lang="en-US" sz="1200" b="1" dirty="0">
                <a:solidFill>
                  <a:schemeClr val="bg1">
                    <a:lumMod val="50000"/>
                  </a:schemeClr>
                </a:solidFill>
              </a:rPr>
              <a:t> </a:t>
            </a:r>
            <a:r>
              <a:rPr lang="en-US" sz="1200" b="1" dirty="0" err="1">
                <a:solidFill>
                  <a:schemeClr val="bg1">
                    <a:lumMod val="50000"/>
                  </a:schemeClr>
                </a:solidFill>
              </a:rPr>
              <a:t>giọng</a:t>
            </a:r>
            <a:r>
              <a:rPr lang="en-US" sz="1200" b="1" dirty="0">
                <a:solidFill>
                  <a:schemeClr val="bg1">
                    <a:lumMod val="50000"/>
                  </a:schemeClr>
                </a:solidFill>
              </a:rPr>
              <a:t> </a:t>
            </a:r>
            <a:r>
              <a:rPr lang="en-US" sz="1200" b="1" dirty="0" err="1">
                <a:solidFill>
                  <a:schemeClr val="bg1">
                    <a:lumMod val="50000"/>
                  </a:schemeClr>
                </a:solidFill>
              </a:rPr>
              <a:t>nói</a:t>
            </a:r>
            <a:endParaRPr lang="en-US" sz="1200" b="1" dirty="0">
              <a:solidFill>
                <a:schemeClr val="bg1">
                  <a:lumMod val="50000"/>
                </a:schemeClr>
              </a:solidFill>
            </a:endParaRPr>
          </a:p>
        </p:txBody>
      </p:sp>
      <p:sp>
        <p:nvSpPr>
          <p:cNvPr id="64" name="Text 1">
            <a:extLst>
              <a:ext uri="{FF2B5EF4-FFF2-40B4-BE49-F238E27FC236}">
                <a16:creationId xmlns:a16="http://schemas.microsoft.com/office/drawing/2014/main" id="{F404E8B5-1D08-62F3-7633-89DC5C177C62}"/>
              </a:ext>
            </a:extLst>
          </p:cNvPr>
          <p:cNvSpPr/>
          <p:nvPr/>
        </p:nvSpPr>
        <p:spPr>
          <a:xfrm>
            <a:off x="8012076" y="5348632"/>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12</a:t>
            </a:r>
            <a:endParaRPr lang="en-US" sz="1550" dirty="0"/>
          </a:p>
        </p:txBody>
      </p:sp>
      <p:sp>
        <p:nvSpPr>
          <p:cNvPr id="65" name="Text 2">
            <a:extLst>
              <a:ext uri="{FF2B5EF4-FFF2-40B4-BE49-F238E27FC236}">
                <a16:creationId xmlns:a16="http://schemas.microsoft.com/office/drawing/2014/main" id="{A88DAFA5-8DD6-06FF-D49A-9A2AED7B6195}"/>
              </a:ext>
            </a:extLst>
          </p:cNvPr>
          <p:cNvSpPr/>
          <p:nvPr/>
        </p:nvSpPr>
        <p:spPr>
          <a:xfrm>
            <a:off x="8012076" y="5593309"/>
            <a:ext cx="2785790" cy="263009"/>
          </a:xfrm>
          <a:prstGeom prst="rect">
            <a:avLst/>
          </a:prstGeom>
          <a:noFill/>
          <a:ln/>
        </p:spPr>
        <p:txBody>
          <a:bodyPr wrap="none" lIns="0" tIns="0" rIns="0" bIns="0" rtlCol="0" anchor="t"/>
          <a:lstStyle/>
          <a:p>
            <a:pPr marL="0" indent="0" algn="l">
              <a:lnSpc>
                <a:spcPts val="2050"/>
              </a:lnSpc>
              <a:buNone/>
            </a:pPr>
            <a:r>
              <a:rPr lang="en-US" sz="1200" b="1" dirty="0" err="1">
                <a:solidFill>
                  <a:schemeClr val="bg1">
                    <a:lumMod val="50000"/>
                  </a:schemeClr>
                </a:solidFill>
              </a:rPr>
              <a:t>Chân</a:t>
            </a:r>
            <a:r>
              <a:rPr lang="en-US" sz="1200" b="1" dirty="0">
                <a:solidFill>
                  <a:schemeClr val="bg1">
                    <a:lumMod val="50000"/>
                  </a:schemeClr>
                </a:solidFill>
              </a:rPr>
              <a:t> </a:t>
            </a:r>
            <a:r>
              <a:rPr lang="en-US" sz="1200" b="1" dirty="0" err="1">
                <a:solidFill>
                  <a:schemeClr val="bg1">
                    <a:lumMod val="50000"/>
                  </a:schemeClr>
                </a:solidFill>
              </a:rPr>
              <a:t>dữ</a:t>
            </a:r>
            <a:r>
              <a:rPr lang="en-US" sz="1200" b="1" dirty="0">
                <a:solidFill>
                  <a:schemeClr val="bg1">
                    <a:lumMod val="50000"/>
                  </a:schemeClr>
                </a:solidFill>
              </a:rPr>
              <a:t> </a:t>
            </a:r>
            <a:r>
              <a:rPr lang="en-US" sz="1200" b="1" dirty="0" err="1">
                <a:solidFill>
                  <a:schemeClr val="bg1">
                    <a:lumMod val="50000"/>
                  </a:schemeClr>
                </a:solidFill>
              </a:rPr>
              <a:t>liệu</a:t>
            </a:r>
            <a:r>
              <a:rPr lang="en-US" sz="1200" b="1" dirty="0">
                <a:solidFill>
                  <a:schemeClr val="bg1">
                    <a:lumMod val="50000"/>
                  </a:schemeClr>
                </a:solidFill>
              </a:rPr>
              <a:t> </a:t>
            </a:r>
            <a:r>
              <a:rPr lang="en-US" sz="1200" b="1" dirty="0" err="1">
                <a:solidFill>
                  <a:schemeClr val="bg1">
                    <a:lumMod val="50000"/>
                  </a:schemeClr>
                </a:solidFill>
              </a:rPr>
              <a:t>của</a:t>
            </a:r>
            <a:r>
              <a:rPr lang="en-US" sz="1200" b="1" dirty="0">
                <a:solidFill>
                  <a:schemeClr val="bg1">
                    <a:lumMod val="50000"/>
                  </a:schemeClr>
                </a:solidFill>
              </a:rPr>
              <a:t> DHT22</a:t>
            </a:r>
          </a:p>
        </p:txBody>
      </p:sp>
      <p:pic>
        <p:nvPicPr>
          <p:cNvPr id="66" name="Graphic 65" descr="Rope Knot with solid fill">
            <a:extLst>
              <a:ext uri="{FF2B5EF4-FFF2-40B4-BE49-F238E27FC236}">
                <a16:creationId xmlns:a16="http://schemas.microsoft.com/office/drawing/2014/main" id="{C434692C-3879-4D35-4AED-98E555C0C2D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63554" y="6180480"/>
            <a:ext cx="507271" cy="507271"/>
          </a:xfrm>
          <a:prstGeom prst="rect">
            <a:avLst/>
          </a:prstGeom>
        </p:spPr>
      </p:pic>
      <p:sp>
        <p:nvSpPr>
          <p:cNvPr id="67" name="Text 1">
            <a:extLst>
              <a:ext uri="{FF2B5EF4-FFF2-40B4-BE49-F238E27FC236}">
                <a16:creationId xmlns:a16="http://schemas.microsoft.com/office/drawing/2014/main" id="{B1B85A51-4D9E-E2BC-6092-2435F0DAD69B}"/>
              </a:ext>
            </a:extLst>
          </p:cNvPr>
          <p:cNvSpPr/>
          <p:nvPr/>
        </p:nvSpPr>
        <p:spPr>
          <a:xfrm>
            <a:off x="8012076" y="6180480"/>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2</a:t>
            </a:r>
            <a:endParaRPr lang="en-US" sz="1550" dirty="0"/>
          </a:p>
        </p:txBody>
      </p:sp>
      <p:sp>
        <p:nvSpPr>
          <p:cNvPr id="68" name="Text 2">
            <a:extLst>
              <a:ext uri="{FF2B5EF4-FFF2-40B4-BE49-F238E27FC236}">
                <a16:creationId xmlns:a16="http://schemas.microsoft.com/office/drawing/2014/main" id="{FBD55E77-E764-7E18-E8B3-0A019465D9F1}"/>
              </a:ext>
            </a:extLst>
          </p:cNvPr>
          <p:cNvSpPr/>
          <p:nvPr/>
        </p:nvSpPr>
        <p:spPr>
          <a:xfrm>
            <a:off x="8012076" y="6425157"/>
            <a:ext cx="2785790" cy="263009"/>
          </a:xfrm>
          <a:prstGeom prst="rect">
            <a:avLst/>
          </a:prstGeom>
          <a:noFill/>
          <a:ln/>
        </p:spPr>
        <p:txBody>
          <a:bodyPr wrap="none" lIns="0" tIns="0" rIns="0" bIns="0" rtlCol="0" anchor="t"/>
          <a:lstStyle/>
          <a:p>
            <a:pPr marL="0" indent="0" algn="l">
              <a:lnSpc>
                <a:spcPts val="2050"/>
              </a:lnSpc>
              <a:buNone/>
            </a:pPr>
            <a:r>
              <a:rPr lang="en-US" sz="1200" b="1" dirty="0">
                <a:solidFill>
                  <a:schemeClr val="bg1">
                    <a:lumMod val="50000"/>
                  </a:schemeClr>
                </a:solidFill>
              </a:rPr>
              <a:t>SDA (Serial Data Line): </a:t>
            </a:r>
            <a:r>
              <a:rPr lang="en-US" sz="1200" b="1" dirty="0" err="1">
                <a:solidFill>
                  <a:schemeClr val="bg1">
                    <a:lumMod val="50000"/>
                  </a:schemeClr>
                </a:solidFill>
              </a:rPr>
              <a:t>Chân</a:t>
            </a:r>
            <a:r>
              <a:rPr lang="en-US" sz="1200" b="1" dirty="0">
                <a:solidFill>
                  <a:schemeClr val="bg1">
                    <a:lumMod val="50000"/>
                  </a:schemeClr>
                </a:solidFill>
              </a:rPr>
              <a:t> GPIO 2 </a:t>
            </a:r>
            <a:r>
              <a:rPr lang="en-US" sz="1200" b="1" dirty="0" err="1">
                <a:solidFill>
                  <a:schemeClr val="bg1">
                    <a:lumMod val="50000"/>
                  </a:schemeClr>
                </a:solidFill>
              </a:rPr>
              <a:t>truyền</a:t>
            </a:r>
            <a:r>
              <a:rPr lang="en-US" sz="1200" b="1" dirty="0">
                <a:solidFill>
                  <a:schemeClr val="bg1">
                    <a:lumMod val="50000"/>
                  </a:schemeClr>
                </a:solidFill>
              </a:rPr>
              <a:t> </a:t>
            </a:r>
            <a:r>
              <a:rPr lang="en-US" sz="1200" b="1" dirty="0" err="1">
                <a:solidFill>
                  <a:schemeClr val="bg1">
                    <a:lumMod val="50000"/>
                  </a:schemeClr>
                </a:solidFill>
              </a:rPr>
              <a:t>dữ</a:t>
            </a:r>
            <a:r>
              <a:rPr lang="en-US" sz="1200" b="1" dirty="0">
                <a:solidFill>
                  <a:schemeClr val="bg1">
                    <a:lumMod val="50000"/>
                  </a:schemeClr>
                </a:solidFill>
              </a:rPr>
              <a:t> </a:t>
            </a:r>
            <a:r>
              <a:rPr lang="en-US" sz="1200" b="1" dirty="0" err="1">
                <a:solidFill>
                  <a:schemeClr val="bg1">
                    <a:lumMod val="50000"/>
                  </a:schemeClr>
                </a:solidFill>
              </a:rPr>
              <a:t>liệu</a:t>
            </a:r>
            <a:endParaRPr lang="en-US" sz="1200" b="1" dirty="0">
              <a:solidFill>
                <a:schemeClr val="bg1">
                  <a:lumMod val="50000"/>
                </a:schemeClr>
              </a:solidFill>
            </a:endParaRPr>
          </a:p>
        </p:txBody>
      </p:sp>
      <p:sp>
        <p:nvSpPr>
          <p:cNvPr id="70" name="Text 1">
            <a:extLst>
              <a:ext uri="{FF2B5EF4-FFF2-40B4-BE49-F238E27FC236}">
                <a16:creationId xmlns:a16="http://schemas.microsoft.com/office/drawing/2014/main" id="{51F6C3C1-8A32-3B97-26F4-86A854630377}"/>
              </a:ext>
            </a:extLst>
          </p:cNvPr>
          <p:cNvSpPr/>
          <p:nvPr/>
        </p:nvSpPr>
        <p:spPr>
          <a:xfrm>
            <a:off x="8012076" y="6929240"/>
            <a:ext cx="1992630" cy="249079"/>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GPIO 3</a:t>
            </a:r>
            <a:endParaRPr lang="en-US" sz="1550" dirty="0"/>
          </a:p>
        </p:txBody>
      </p:sp>
      <p:sp>
        <p:nvSpPr>
          <p:cNvPr id="71" name="Text 2">
            <a:extLst>
              <a:ext uri="{FF2B5EF4-FFF2-40B4-BE49-F238E27FC236}">
                <a16:creationId xmlns:a16="http://schemas.microsoft.com/office/drawing/2014/main" id="{01183908-B49A-987D-7525-419051EC2256}"/>
              </a:ext>
            </a:extLst>
          </p:cNvPr>
          <p:cNvSpPr/>
          <p:nvPr/>
        </p:nvSpPr>
        <p:spPr>
          <a:xfrm>
            <a:off x="8012076" y="7173917"/>
            <a:ext cx="2785790" cy="263009"/>
          </a:xfrm>
          <a:prstGeom prst="rect">
            <a:avLst/>
          </a:prstGeom>
          <a:noFill/>
          <a:ln/>
        </p:spPr>
        <p:txBody>
          <a:bodyPr wrap="none" lIns="0" tIns="0" rIns="0" bIns="0" rtlCol="0" anchor="t"/>
          <a:lstStyle/>
          <a:p>
            <a:pPr marL="0" indent="0" algn="l">
              <a:lnSpc>
                <a:spcPts val="2050"/>
              </a:lnSpc>
              <a:buNone/>
            </a:pPr>
            <a:r>
              <a:rPr lang="en-US" sz="1200" b="1" dirty="0">
                <a:solidFill>
                  <a:schemeClr val="bg1">
                    <a:lumMod val="50000"/>
                  </a:schemeClr>
                </a:solidFill>
              </a:rPr>
              <a:t>SCL (Serial Clock Line): </a:t>
            </a:r>
            <a:r>
              <a:rPr lang="en-US" sz="1200" b="1" dirty="0" err="1">
                <a:solidFill>
                  <a:schemeClr val="bg1">
                    <a:lumMod val="50000"/>
                  </a:schemeClr>
                </a:solidFill>
              </a:rPr>
              <a:t>Chân</a:t>
            </a:r>
            <a:r>
              <a:rPr lang="en-US" sz="1200" b="1" dirty="0">
                <a:solidFill>
                  <a:schemeClr val="bg1">
                    <a:lumMod val="50000"/>
                  </a:schemeClr>
                </a:solidFill>
              </a:rPr>
              <a:t> GPIO 3</a:t>
            </a:r>
          </a:p>
          <a:p>
            <a:pPr marL="0" indent="0" algn="l">
              <a:lnSpc>
                <a:spcPts val="2050"/>
              </a:lnSpc>
              <a:buNone/>
            </a:pPr>
            <a:r>
              <a:rPr lang="en-US" sz="1200" b="1" dirty="0" err="1">
                <a:solidFill>
                  <a:schemeClr val="bg1">
                    <a:lumMod val="50000"/>
                  </a:schemeClr>
                </a:solidFill>
              </a:rPr>
              <a:t>Dòng</a:t>
            </a:r>
            <a:r>
              <a:rPr lang="en-US" sz="1200" b="1" dirty="0">
                <a:solidFill>
                  <a:schemeClr val="bg1">
                    <a:lumMod val="50000"/>
                  </a:schemeClr>
                </a:solidFill>
              </a:rPr>
              <a:t> </a:t>
            </a:r>
            <a:r>
              <a:rPr lang="en-US" sz="1200" b="1" dirty="0" err="1">
                <a:solidFill>
                  <a:schemeClr val="bg1">
                    <a:lumMod val="50000"/>
                  </a:schemeClr>
                </a:solidFill>
              </a:rPr>
              <a:t>xung</a:t>
            </a:r>
            <a:r>
              <a:rPr lang="en-US" sz="1200" b="1" dirty="0">
                <a:solidFill>
                  <a:schemeClr val="bg1">
                    <a:lumMod val="50000"/>
                  </a:schemeClr>
                </a:solidFill>
              </a:rPr>
              <a:t> </a:t>
            </a:r>
            <a:r>
              <a:rPr lang="en-US" sz="1200" b="1" dirty="0" err="1">
                <a:solidFill>
                  <a:schemeClr val="bg1">
                    <a:lumMod val="50000"/>
                  </a:schemeClr>
                </a:solidFill>
              </a:rPr>
              <a:t>nhịp</a:t>
            </a:r>
            <a:r>
              <a:rPr lang="en-US" sz="1200" b="1" dirty="0">
                <a:solidFill>
                  <a:schemeClr val="bg1">
                    <a:lumMod val="50000"/>
                  </a:schemeClr>
                </a:solidFill>
              </a:rPr>
              <a:t> </a:t>
            </a:r>
            <a:r>
              <a:rPr lang="en-US" sz="1200" b="1" dirty="0" err="1">
                <a:solidFill>
                  <a:schemeClr val="bg1">
                    <a:lumMod val="50000"/>
                  </a:schemeClr>
                </a:solidFill>
              </a:rPr>
              <a:t>đồng</a:t>
            </a:r>
            <a:r>
              <a:rPr lang="en-US" sz="1200" b="1" dirty="0">
                <a:solidFill>
                  <a:schemeClr val="bg1">
                    <a:lumMod val="50000"/>
                  </a:schemeClr>
                </a:solidFill>
              </a:rPr>
              <a:t> </a:t>
            </a:r>
            <a:r>
              <a:rPr lang="en-US" sz="1200" b="1" dirty="0" err="1">
                <a:solidFill>
                  <a:schemeClr val="bg1">
                    <a:lumMod val="50000"/>
                  </a:schemeClr>
                </a:solidFill>
              </a:rPr>
              <a:t>bộ</a:t>
            </a:r>
            <a:r>
              <a:rPr lang="en-US" sz="1200" b="1" dirty="0">
                <a:solidFill>
                  <a:schemeClr val="bg1">
                    <a:lumMod val="50000"/>
                  </a:schemeClr>
                </a:solidFill>
              </a:rPr>
              <a:t> </a:t>
            </a:r>
            <a:r>
              <a:rPr lang="en-US" sz="1200" b="1" dirty="0" err="1">
                <a:solidFill>
                  <a:schemeClr val="bg1">
                    <a:lumMod val="50000"/>
                  </a:schemeClr>
                </a:solidFill>
              </a:rPr>
              <a:t>dữ</a:t>
            </a:r>
            <a:r>
              <a:rPr lang="en-US" sz="1200" b="1" dirty="0">
                <a:solidFill>
                  <a:schemeClr val="bg1">
                    <a:lumMod val="50000"/>
                  </a:schemeClr>
                </a:solidFill>
              </a:rPr>
              <a:t> </a:t>
            </a:r>
            <a:r>
              <a:rPr lang="en-US" sz="1200" b="1" dirty="0" err="1">
                <a:solidFill>
                  <a:schemeClr val="bg1">
                    <a:lumMod val="50000"/>
                  </a:schemeClr>
                </a:solidFill>
              </a:rPr>
              <a:t>liệu</a:t>
            </a:r>
            <a:r>
              <a:rPr lang="en-US" sz="1200" b="1" dirty="0">
                <a:solidFill>
                  <a:schemeClr val="bg1">
                    <a:lumMod val="50000"/>
                  </a:schemeClr>
                </a:solidFill>
              </a:rPr>
              <a:t> </a:t>
            </a:r>
            <a:r>
              <a:rPr lang="en-US" sz="1200" b="1" dirty="0" err="1">
                <a:solidFill>
                  <a:schemeClr val="bg1">
                    <a:lumMod val="50000"/>
                  </a:schemeClr>
                </a:solidFill>
              </a:rPr>
              <a:t>giữa</a:t>
            </a:r>
            <a:r>
              <a:rPr lang="en-US" sz="1200" b="1" dirty="0">
                <a:solidFill>
                  <a:schemeClr val="bg1">
                    <a:lumMod val="50000"/>
                  </a:schemeClr>
                </a:solidFill>
              </a:rPr>
              <a:t> </a:t>
            </a:r>
            <a:r>
              <a:rPr lang="en-US" sz="1200" b="1" dirty="0" err="1">
                <a:solidFill>
                  <a:schemeClr val="bg1">
                    <a:lumMod val="50000"/>
                  </a:schemeClr>
                </a:solidFill>
              </a:rPr>
              <a:t>các</a:t>
            </a:r>
            <a:r>
              <a:rPr lang="en-US" sz="1200" b="1" dirty="0">
                <a:solidFill>
                  <a:schemeClr val="bg1">
                    <a:lumMod val="50000"/>
                  </a:schemeClr>
                </a:solidFill>
              </a:rPr>
              <a:t> </a:t>
            </a:r>
            <a:r>
              <a:rPr lang="en-US" sz="1200" b="1" dirty="0" err="1">
                <a:solidFill>
                  <a:schemeClr val="bg1">
                    <a:lumMod val="50000"/>
                  </a:schemeClr>
                </a:solidFill>
              </a:rPr>
              <a:t>thiết</a:t>
            </a:r>
            <a:r>
              <a:rPr lang="en-US" sz="1200" b="1" dirty="0">
                <a:solidFill>
                  <a:schemeClr val="bg1">
                    <a:lumMod val="50000"/>
                  </a:schemeClr>
                </a:solidFill>
              </a:rPr>
              <a:t> </a:t>
            </a:r>
            <a:r>
              <a:rPr lang="en-US" sz="1200" b="1" dirty="0" err="1">
                <a:solidFill>
                  <a:schemeClr val="bg1">
                    <a:lumMod val="50000"/>
                  </a:schemeClr>
                </a:solidFill>
              </a:rPr>
              <a:t>bị</a:t>
            </a:r>
            <a:endParaRPr lang="en-US" sz="1200" b="1" dirty="0">
              <a:solidFill>
                <a:schemeClr val="bg1">
                  <a:lumMod val="50000"/>
                </a:schemeClr>
              </a:solidFill>
            </a:endParaRPr>
          </a:p>
        </p:txBody>
      </p:sp>
      <p:pic>
        <p:nvPicPr>
          <p:cNvPr id="72" name="Graphic 71" descr="Rope Knot with solid fill">
            <a:extLst>
              <a:ext uri="{FF2B5EF4-FFF2-40B4-BE49-F238E27FC236}">
                <a16:creationId xmlns:a16="http://schemas.microsoft.com/office/drawing/2014/main" id="{640D0B86-F130-FBB3-98BA-3330C0B4771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30077" y="6949592"/>
            <a:ext cx="507271" cy="507271"/>
          </a:xfrm>
          <a:prstGeom prst="rect">
            <a:avLst/>
          </a:prstGeom>
        </p:spPr>
      </p:pic>
      <p:pic>
        <p:nvPicPr>
          <p:cNvPr id="73" name="Graphic 72" descr="Rope Knot with solid fill">
            <a:extLst>
              <a:ext uri="{FF2B5EF4-FFF2-40B4-BE49-F238E27FC236}">
                <a16:creationId xmlns:a16="http://schemas.microsoft.com/office/drawing/2014/main" id="{92D47A8E-F0FF-E910-43F9-C04209DFFE7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63553" y="5397926"/>
            <a:ext cx="507271" cy="507271"/>
          </a:xfrm>
          <a:prstGeom prst="rect">
            <a:avLst/>
          </a:prstGeom>
        </p:spPr>
      </p:pic>
      <p:sp>
        <p:nvSpPr>
          <p:cNvPr id="74" name="TextBox 73">
            <a:extLst>
              <a:ext uri="{FF2B5EF4-FFF2-40B4-BE49-F238E27FC236}">
                <a16:creationId xmlns:a16="http://schemas.microsoft.com/office/drawing/2014/main" id="{3917B2D2-1B57-C4E4-0ED2-20DCFF72F5B7}"/>
              </a:ext>
            </a:extLst>
          </p:cNvPr>
          <p:cNvSpPr txBox="1"/>
          <p:nvPr/>
        </p:nvSpPr>
        <p:spPr>
          <a:xfrm>
            <a:off x="6965650" y="7766008"/>
            <a:ext cx="7335520" cy="369332"/>
          </a:xfrm>
          <a:prstGeom prst="rect">
            <a:avLst/>
          </a:prstGeom>
          <a:noFill/>
        </p:spPr>
        <p:txBody>
          <a:bodyPr wrap="square">
            <a:spAutoFit/>
          </a:bodyPr>
          <a:lstStyle/>
          <a:p>
            <a:pPr algn="r"/>
            <a:r>
              <a:rPr lang="en-US" dirty="0"/>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pic>
        <p:nvPicPr>
          <p:cNvPr id="3" name="Image 1" descr="preencoded.png"/>
          <p:cNvPicPr>
            <a:picLocks noChangeAspect="1"/>
          </p:cNvPicPr>
          <p:nvPr/>
        </p:nvPicPr>
        <p:blipFill>
          <a:blip r:embed="rId4"/>
          <a:stretch>
            <a:fillRect/>
          </a:stretch>
        </p:blipFill>
        <p:spPr>
          <a:xfrm>
            <a:off x="298847" y="1671042"/>
            <a:ext cx="4888706" cy="4888706"/>
          </a:xfrm>
          <a:prstGeom prst="rect">
            <a:avLst/>
          </a:prstGeom>
        </p:spPr>
      </p:pic>
      <p:sp>
        <p:nvSpPr>
          <p:cNvPr id="4" name="Text 0"/>
          <p:cNvSpPr/>
          <p:nvPr/>
        </p:nvSpPr>
        <p:spPr>
          <a:xfrm>
            <a:off x="6323291" y="657582"/>
            <a:ext cx="5616462" cy="717471"/>
          </a:xfrm>
          <a:prstGeom prst="rect">
            <a:avLst/>
          </a:prstGeom>
          <a:noFill/>
          <a:ln/>
        </p:spPr>
        <p:txBody>
          <a:bodyPr wrap="none" lIns="0" tIns="0" rIns="0" bIns="0" rtlCol="0" anchor="t"/>
          <a:lstStyle/>
          <a:p>
            <a:pPr marL="0" indent="0">
              <a:lnSpc>
                <a:spcPts val="5300"/>
              </a:lnSpc>
              <a:buNone/>
            </a:pPr>
            <a:r>
              <a:rPr lang="en-US" sz="2800" b="1" kern="0" spc="-43" dirty="0" err="1">
                <a:solidFill>
                  <a:srgbClr val="000000"/>
                </a:solidFill>
                <a:latin typeface="Montserrat Bold" pitchFamily="34" charset="0"/>
                <a:ea typeface="Montserrat Bold" pitchFamily="34" charset="-122"/>
                <a:cs typeface="Montserrat Bold" pitchFamily="34" charset="-120"/>
              </a:rPr>
              <a:t>Thiết</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kế</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và</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triển</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khai</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phần</a:t>
            </a:r>
            <a:r>
              <a:rPr lang="en-US" sz="2800" b="1" kern="0" spc="-43" dirty="0">
                <a:solidFill>
                  <a:srgbClr val="000000"/>
                </a:solidFill>
                <a:latin typeface="Montserrat Bold" pitchFamily="34" charset="0"/>
                <a:ea typeface="Montserrat Bold" pitchFamily="34" charset="-122"/>
                <a:cs typeface="Montserrat Bold" pitchFamily="34" charset="-120"/>
              </a:rPr>
              <a:t> </a:t>
            </a:r>
            <a:r>
              <a:rPr lang="en-US" sz="2800" b="1" kern="0" spc="-43" dirty="0" err="1">
                <a:solidFill>
                  <a:srgbClr val="000000"/>
                </a:solidFill>
                <a:latin typeface="Montserrat Bold" pitchFamily="34" charset="0"/>
                <a:ea typeface="Montserrat Bold" pitchFamily="34" charset="-122"/>
                <a:cs typeface="Montserrat Bold" pitchFamily="34" charset="-120"/>
              </a:rPr>
              <a:t>cứng</a:t>
            </a:r>
            <a:endParaRPr lang="en-US" sz="2800" dirty="0"/>
          </a:p>
        </p:txBody>
      </p:sp>
      <p:sp>
        <p:nvSpPr>
          <p:cNvPr id="5" name="Shape 1"/>
          <p:cNvSpPr/>
          <p:nvPr/>
        </p:nvSpPr>
        <p:spPr>
          <a:xfrm>
            <a:off x="6323290" y="1964531"/>
            <a:ext cx="538043" cy="538043"/>
          </a:xfrm>
          <a:prstGeom prst="roundRect">
            <a:avLst>
              <a:gd name="adj" fmla="val 6667"/>
            </a:avLst>
          </a:prstGeom>
          <a:solidFill>
            <a:srgbClr val="F2EEEE"/>
          </a:solidFill>
          <a:ln/>
        </p:spPr>
        <p:txBody>
          <a:bodyPr/>
          <a:lstStyle/>
          <a:p>
            <a:endParaRPr lang="en-US"/>
          </a:p>
        </p:txBody>
      </p:sp>
      <p:sp>
        <p:nvSpPr>
          <p:cNvPr id="6" name="Text 2"/>
          <p:cNvSpPr/>
          <p:nvPr/>
        </p:nvSpPr>
        <p:spPr>
          <a:xfrm>
            <a:off x="6529983" y="2070497"/>
            <a:ext cx="124539" cy="326112"/>
          </a:xfrm>
          <a:prstGeom prst="rect">
            <a:avLst/>
          </a:prstGeom>
          <a:noFill/>
          <a:ln/>
        </p:spPr>
        <p:txBody>
          <a:bodyPr wrap="none" lIns="0" tIns="0" rIns="0" bIns="0" rtlCol="0" anchor="t"/>
          <a:lstStyle/>
          <a:p>
            <a:pPr marL="0" indent="0" algn="ctr">
              <a:lnSpc>
                <a:spcPts val="2550"/>
              </a:lnSpc>
              <a:buNone/>
            </a:pPr>
            <a:r>
              <a:rPr lang="en-US" sz="2550" b="1" kern="0" spc="-26" dirty="0">
                <a:solidFill>
                  <a:srgbClr val="3D3838"/>
                </a:solidFill>
                <a:latin typeface="Montserrat Bold" pitchFamily="34" charset="0"/>
                <a:ea typeface="Montserrat Bold" pitchFamily="34" charset="-122"/>
                <a:cs typeface="Montserrat Bold" pitchFamily="34" charset="-120"/>
              </a:rPr>
              <a:t>1</a:t>
            </a:r>
            <a:endParaRPr lang="en-US" sz="2550" dirty="0"/>
          </a:p>
        </p:txBody>
      </p:sp>
      <p:sp>
        <p:nvSpPr>
          <p:cNvPr id="7" name="Text 3"/>
          <p:cNvSpPr/>
          <p:nvPr/>
        </p:nvSpPr>
        <p:spPr>
          <a:xfrm>
            <a:off x="7100411" y="1964531"/>
            <a:ext cx="2717363" cy="339566"/>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Ngôn ngữ lập trình</a:t>
            </a:r>
            <a:endParaRPr lang="en-US" sz="2100" dirty="0"/>
          </a:p>
        </p:txBody>
      </p:sp>
      <p:sp>
        <p:nvSpPr>
          <p:cNvPr id="8" name="Text 4"/>
          <p:cNvSpPr/>
          <p:nvPr/>
        </p:nvSpPr>
        <p:spPr>
          <a:xfrm>
            <a:off x="7100411" y="2447568"/>
            <a:ext cx="6693098" cy="358735"/>
          </a:xfrm>
          <a:prstGeom prst="rect">
            <a:avLst/>
          </a:prstGeom>
          <a:noFill/>
          <a:ln/>
        </p:spPr>
        <p:txBody>
          <a:bodyPr wrap="none" lIns="0" tIns="0" rIns="0" bIns="0" rtlCol="0" anchor="t"/>
          <a:lstStyle/>
          <a:p>
            <a:pPr marL="0" indent="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Sử dụng Python để lập trình hệ thống trên Raspberry Pi.</a:t>
            </a:r>
          </a:p>
          <a:p>
            <a:pPr marL="0" indent="0">
              <a:lnSpc>
                <a:spcPts val="2800"/>
              </a:lnSpc>
              <a:buNone/>
            </a:pPr>
            <a:r>
              <a:rPr lang="en-US" sz="1850" dirty="0" err="1">
                <a:solidFill>
                  <a:srgbClr val="3D3838"/>
                </a:solidFill>
                <a:latin typeface="Source Sans Pro" pitchFamily="34" charset="0"/>
                <a:ea typeface="Source Sans Pro" pitchFamily="34" charset="-122"/>
              </a:rPr>
              <a:t>Sử</a:t>
            </a:r>
            <a:r>
              <a:rPr lang="en-US" sz="1850" dirty="0">
                <a:solidFill>
                  <a:srgbClr val="3D3838"/>
                </a:solidFill>
                <a:latin typeface="Source Sans Pro" pitchFamily="34" charset="0"/>
                <a:ea typeface="Source Sans Pro" pitchFamily="34" charset="-122"/>
              </a:rPr>
              <a:t> </a:t>
            </a:r>
            <a:r>
              <a:rPr lang="en-US" sz="1850" dirty="0" err="1">
                <a:solidFill>
                  <a:srgbClr val="3D3838"/>
                </a:solidFill>
                <a:latin typeface="Source Sans Pro" pitchFamily="34" charset="0"/>
                <a:ea typeface="Source Sans Pro" pitchFamily="34" charset="-122"/>
              </a:rPr>
              <a:t>dụng</a:t>
            </a:r>
            <a:r>
              <a:rPr lang="en-US" sz="1850" dirty="0">
                <a:solidFill>
                  <a:srgbClr val="3D3838"/>
                </a:solidFill>
                <a:latin typeface="Source Sans Pro" pitchFamily="34" charset="0"/>
                <a:ea typeface="Source Sans Pro" pitchFamily="34" charset="-122"/>
              </a:rPr>
              <a:t> Flutter </a:t>
            </a:r>
            <a:r>
              <a:rPr lang="en-US" sz="1850" dirty="0" err="1">
                <a:solidFill>
                  <a:srgbClr val="3D3838"/>
                </a:solidFill>
                <a:latin typeface="Source Sans Pro" pitchFamily="34" charset="0"/>
                <a:ea typeface="Source Sans Pro" pitchFamily="34" charset="-122"/>
              </a:rPr>
              <a:t>để</a:t>
            </a:r>
            <a:r>
              <a:rPr lang="en-US" sz="1850" dirty="0">
                <a:solidFill>
                  <a:srgbClr val="3D3838"/>
                </a:solidFill>
                <a:latin typeface="Source Sans Pro" pitchFamily="34" charset="0"/>
                <a:ea typeface="Source Sans Pro" pitchFamily="34" charset="-122"/>
              </a:rPr>
              <a:t> </a:t>
            </a:r>
            <a:r>
              <a:rPr lang="en-US" sz="1850" dirty="0" err="1">
                <a:solidFill>
                  <a:srgbClr val="3D3838"/>
                </a:solidFill>
                <a:latin typeface="Source Sans Pro" pitchFamily="34" charset="0"/>
                <a:ea typeface="Source Sans Pro" pitchFamily="34" charset="-122"/>
              </a:rPr>
              <a:t>làm</a:t>
            </a:r>
            <a:r>
              <a:rPr lang="en-US" sz="1850" dirty="0">
                <a:solidFill>
                  <a:srgbClr val="3D3838"/>
                </a:solidFill>
                <a:latin typeface="Source Sans Pro" pitchFamily="34" charset="0"/>
                <a:ea typeface="Source Sans Pro" pitchFamily="34" charset="-122"/>
              </a:rPr>
              <a:t> </a:t>
            </a:r>
            <a:r>
              <a:rPr lang="en-US" sz="1850" dirty="0" err="1">
                <a:solidFill>
                  <a:srgbClr val="3D3838"/>
                </a:solidFill>
                <a:latin typeface="Source Sans Pro" pitchFamily="34" charset="0"/>
                <a:ea typeface="Source Sans Pro" pitchFamily="34" charset="-122"/>
              </a:rPr>
              <a:t>trình</a:t>
            </a:r>
            <a:r>
              <a:rPr lang="en-US" sz="1850" dirty="0">
                <a:solidFill>
                  <a:srgbClr val="3D3838"/>
                </a:solidFill>
                <a:latin typeface="Source Sans Pro" pitchFamily="34" charset="0"/>
                <a:ea typeface="Source Sans Pro" pitchFamily="34" charset="-122"/>
              </a:rPr>
              <a:t> </a:t>
            </a:r>
            <a:r>
              <a:rPr lang="en-US" sz="1850" dirty="0" err="1">
                <a:solidFill>
                  <a:srgbClr val="3D3838"/>
                </a:solidFill>
                <a:latin typeface="Source Sans Pro" pitchFamily="34" charset="0"/>
                <a:ea typeface="Source Sans Pro" pitchFamily="34" charset="-122"/>
              </a:rPr>
              <a:t>ứng</a:t>
            </a:r>
            <a:r>
              <a:rPr lang="en-US" sz="1850" dirty="0">
                <a:solidFill>
                  <a:srgbClr val="3D3838"/>
                </a:solidFill>
                <a:latin typeface="Source Sans Pro" pitchFamily="34" charset="0"/>
                <a:ea typeface="Source Sans Pro" pitchFamily="34" charset="-122"/>
              </a:rPr>
              <a:t> </a:t>
            </a:r>
            <a:r>
              <a:rPr lang="en-US" sz="1850" dirty="0" err="1">
                <a:solidFill>
                  <a:srgbClr val="3D3838"/>
                </a:solidFill>
                <a:latin typeface="Source Sans Pro" pitchFamily="34" charset="0"/>
                <a:ea typeface="Source Sans Pro" pitchFamily="34" charset="-122"/>
              </a:rPr>
              <a:t>dụng</a:t>
            </a:r>
            <a:r>
              <a:rPr lang="en-US" sz="1850" dirty="0">
                <a:solidFill>
                  <a:srgbClr val="3D3838"/>
                </a:solidFill>
                <a:latin typeface="Source Sans Pro" pitchFamily="34" charset="0"/>
                <a:ea typeface="Source Sans Pro" pitchFamily="34" charset="-122"/>
              </a:rPr>
              <a:t> di </a:t>
            </a:r>
            <a:r>
              <a:rPr lang="en-US" sz="1850" dirty="0" err="1">
                <a:solidFill>
                  <a:srgbClr val="3D3838"/>
                </a:solidFill>
                <a:latin typeface="Source Sans Pro" pitchFamily="34" charset="0"/>
                <a:ea typeface="Source Sans Pro" pitchFamily="34" charset="-122"/>
              </a:rPr>
              <a:t>động</a:t>
            </a:r>
            <a:r>
              <a:rPr lang="en-US" sz="1850" dirty="0">
                <a:solidFill>
                  <a:srgbClr val="3D3838"/>
                </a:solidFill>
                <a:latin typeface="Source Sans Pro" pitchFamily="34" charset="0"/>
                <a:ea typeface="Source Sans Pro" pitchFamily="34" charset="-122"/>
              </a:rPr>
              <a:t>.</a:t>
            </a:r>
            <a:endParaRPr lang="en-US" sz="1850" dirty="0"/>
          </a:p>
        </p:txBody>
      </p:sp>
      <p:sp>
        <p:nvSpPr>
          <p:cNvPr id="9" name="Shape 5"/>
          <p:cNvSpPr/>
          <p:nvPr/>
        </p:nvSpPr>
        <p:spPr>
          <a:xfrm>
            <a:off x="6323290" y="3314343"/>
            <a:ext cx="538043" cy="538043"/>
          </a:xfrm>
          <a:prstGeom prst="roundRect">
            <a:avLst>
              <a:gd name="adj" fmla="val 6667"/>
            </a:avLst>
          </a:prstGeom>
          <a:solidFill>
            <a:srgbClr val="F2EEEE"/>
          </a:solidFill>
          <a:ln/>
        </p:spPr>
        <p:txBody>
          <a:bodyPr/>
          <a:lstStyle/>
          <a:p>
            <a:endParaRPr lang="en-US"/>
          </a:p>
        </p:txBody>
      </p:sp>
      <p:sp>
        <p:nvSpPr>
          <p:cNvPr id="10" name="Text 6"/>
          <p:cNvSpPr/>
          <p:nvPr/>
        </p:nvSpPr>
        <p:spPr>
          <a:xfrm>
            <a:off x="6497717" y="3420308"/>
            <a:ext cx="189190" cy="326112"/>
          </a:xfrm>
          <a:prstGeom prst="rect">
            <a:avLst/>
          </a:prstGeom>
          <a:noFill/>
          <a:ln/>
        </p:spPr>
        <p:txBody>
          <a:bodyPr wrap="none" lIns="0" tIns="0" rIns="0" bIns="0" rtlCol="0" anchor="t"/>
          <a:lstStyle/>
          <a:p>
            <a:pPr marL="0" indent="0" algn="ctr">
              <a:lnSpc>
                <a:spcPts val="2550"/>
              </a:lnSpc>
              <a:buNone/>
            </a:pPr>
            <a:r>
              <a:rPr lang="en-US" sz="2550" b="1" kern="0" spc="-26" dirty="0">
                <a:solidFill>
                  <a:srgbClr val="3D3838"/>
                </a:solidFill>
                <a:latin typeface="Montserrat Bold" pitchFamily="34" charset="0"/>
                <a:ea typeface="Montserrat Bold" pitchFamily="34" charset="-122"/>
                <a:cs typeface="Montserrat Bold" pitchFamily="34" charset="-120"/>
              </a:rPr>
              <a:t>2</a:t>
            </a:r>
            <a:endParaRPr lang="en-US" sz="2550" dirty="0"/>
          </a:p>
        </p:txBody>
      </p:sp>
      <p:sp>
        <p:nvSpPr>
          <p:cNvPr id="11" name="Text 7"/>
          <p:cNvSpPr/>
          <p:nvPr/>
        </p:nvSpPr>
        <p:spPr>
          <a:xfrm>
            <a:off x="7100411" y="3314343"/>
            <a:ext cx="2717363" cy="339566"/>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Thư viện chính</a:t>
            </a:r>
            <a:endParaRPr lang="en-US" sz="2100" dirty="0"/>
          </a:p>
        </p:txBody>
      </p:sp>
      <p:sp>
        <p:nvSpPr>
          <p:cNvPr id="12" name="Text 8"/>
          <p:cNvSpPr/>
          <p:nvPr/>
        </p:nvSpPr>
        <p:spPr>
          <a:xfrm>
            <a:off x="7100411" y="3797379"/>
            <a:ext cx="6693098" cy="717471"/>
          </a:xfrm>
          <a:prstGeom prst="rect">
            <a:avLst/>
          </a:prstGeom>
          <a:noFill/>
          <a:ln/>
        </p:spPr>
        <p:txBody>
          <a:bodyPr wrap="square" lIns="0" tIns="0" rIns="0" bIns="0" rtlCol="0" anchor="t"/>
          <a:lstStyle/>
          <a:p>
            <a:pPr marL="0" indent="0">
              <a:lnSpc>
                <a:spcPts val="2800"/>
              </a:lnSpc>
              <a:buNone/>
            </a:pPr>
            <a:r>
              <a:rPr lang="en-US" sz="1850" dirty="0" err="1"/>
              <a:t>Sử</a:t>
            </a:r>
            <a:r>
              <a:rPr lang="en-US" sz="1850" dirty="0"/>
              <a:t> </a:t>
            </a:r>
            <a:r>
              <a:rPr lang="en-US" sz="1850" dirty="0" err="1"/>
              <a:t>dụng</a:t>
            </a:r>
            <a:r>
              <a:rPr lang="en-US" sz="1850" dirty="0"/>
              <a:t> </a:t>
            </a:r>
            <a:r>
              <a:rPr lang="en-US" sz="1850" dirty="0" err="1"/>
              <a:t>các</a:t>
            </a:r>
            <a:r>
              <a:rPr lang="en-US" sz="1850" dirty="0"/>
              <a:t> </a:t>
            </a:r>
            <a:r>
              <a:rPr lang="en-US" sz="1850" dirty="0" err="1"/>
              <a:t>thưc</a:t>
            </a:r>
            <a:r>
              <a:rPr lang="en-US" sz="1850" dirty="0"/>
              <a:t> </a:t>
            </a:r>
            <a:r>
              <a:rPr lang="en-US" sz="1850" dirty="0" err="1"/>
              <a:t>viện</a:t>
            </a:r>
            <a:r>
              <a:rPr lang="en-US" sz="1850" dirty="0"/>
              <a:t> </a:t>
            </a:r>
            <a:r>
              <a:rPr lang="en-US" sz="1850" dirty="0" err="1"/>
              <a:t>mô</a:t>
            </a:r>
            <a:r>
              <a:rPr lang="en-US" sz="1850" dirty="0"/>
              <a:t> </a:t>
            </a:r>
            <a:r>
              <a:rPr lang="en-US" sz="1850" dirty="0" err="1"/>
              <a:t>phỏng</a:t>
            </a:r>
            <a:r>
              <a:rPr lang="en-US" sz="1850" dirty="0"/>
              <a:t>, Time, </a:t>
            </a:r>
          </a:p>
          <a:p>
            <a:pPr marL="0" indent="0">
              <a:lnSpc>
                <a:spcPts val="2800"/>
              </a:lnSpc>
              <a:buNone/>
            </a:pPr>
            <a:r>
              <a:rPr lang="en-US" sz="1850" dirty="0" err="1"/>
              <a:t>webSocket</a:t>
            </a:r>
            <a:r>
              <a:rPr lang="en-US" sz="1850" dirty="0"/>
              <a:t>, threading</a:t>
            </a:r>
          </a:p>
        </p:txBody>
      </p:sp>
      <p:sp>
        <p:nvSpPr>
          <p:cNvPr id="13" name="Shape 9"/>
          <p:cNvSpPr/>
          <p:nvPr/>
        </p:nvSpPr>
        <p:spPr>
          <a:xfrm>
            <a:off x="6323291" y="4753868"/>
            <a:ext cx="538043" cy="538043"/>
          </a:xfrm>
          <a:prstGeom prst="roundRect">
            <a:avLst>
              <a:gd name="adj" fmla="val 6667"/>
            </a:avLst>
          </a:prstGeom>
          <a:solidFill>
            <a:srgbClr val="F2EEEE"/>
          </a:solidFill>
          <a:ln/>
        </p:spPr>
        <p:txBody>
          <a:bodyPr/>
          <a:lstStyle/>
          <a:p>
            <a:endParaRPr lang="en-US" dirty="0"/>
          </a:p>
        </p:txBody>
      </p:sp>
      <p:sp>
        <p:nvSpPr>
          <p:cNvPr id="14" name="Text 10"/>
          <p:cNvSpPr/>
          <p:nvPr/>
        </p:nvSpPr>
        <p:spPr>
          <a:xfrm>
            <a:off x="6497360" y="4895254"/>
            <a:ext cx="189786" cy="326112"/>
          </a:xfrm>
          <a:prstGeom prst="rect">
            <a:avLst/>
          </a:prstGeom>
          <a:noFill/>
          <a:ln/>
        </p:spPr>
        <p:txBody>
          <a:bodyPr wrap="none" lIns="0" tIns="0" rIns="0" bIns="0" rtlCol="0" anchor="t"/>
          <a:lstStyle/>
          <a:p>
            <a:pPr marL="0" indent="0" algn="ctr">
              <a:lnSpc>
                <a:spcPts val="2550"/>
              </a:lnSpc>
              <a:buNone/>
            </a:pPr>
            <a:r>
              <a:rPr lang="en-US" sz="2550" b="1" kern="0" spc="-26" dirty="0">
                <a:solidFill>
                  <a:srgbClr val="3D3838"/>
                </a:solidFill>
                <a:latin typeface="Montserrat Bold" pitchFamily="34" charset="0"/>
                <a:ea typeface="Montserrat Bold" pitchFamily="34" charset="-122"/>
                <a:cs typeface="Montserrat Bold" pitchFamily="34" charset="-120"/>
              </a:rPr>
              <a:t>3</a:t>
            </a:r>
            <a:endParaRPr lang="en-US" sz="2550" dirty="0"/>
          </a:p>
        </p:txBody>
      </p:sp>
      <p:sp>
        <p:nvSpPr>
          <p:cNvPr id="15" name="Text 11"/>
          <p:cNvSpPr/>
          <p:nvPr/>
        </p:nvSpPr>
        <p:spPr>
          <a:xfrm>
            <a:off x="7100411" y="4789289"/>
            <a:ext cx="2717363" cy="339566"/>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Chức năng chính</a:t>
            </a:r>
            <a:endParaRPr lang="en-US" sz="2100" dirty="0"/>
          </a:p>
        </p:txBody>
      </p:sp>
      <p:sp>
        <p:nvSpPr>
          <p:cNvPr id="16" name="Text 12"/>
          <p:cNvSpPr/>
          <p:nvPr/>
        </p:nvSpPr>
        <p:spPr>
          <a:xfrm>
            <a:off x="7100411" y="5272325"/>
            <a:ext cx="6693098" cy="717471"/>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Đọc dữ liệu từ cảm biến, hiển thị thông tin trên LCD, điều khiển qua nút bấm.</a:t>
            </a:r>
            <a:endParaRPr lang="en-US" sz="1850" dirty="0"/>
          </a:p>
        </p:txBody>
      </p:sp>
      <p:sp>
        <p:nvSpPr>
          <p:cNvPr id="17" name="Shape 13"/>
          <p:cNvSpPr/>
          <p:nvPr/>
        </p:nvSpPr>
        <p:spPr>
          <a:xfrm>
            <a:off x="6323291" y="6497835"/>
            <a:ext cx="538043" cy="538043"/>
          </a:xfrm>
          <a:prstGeom prst="roundRect">
            <a:avLst>
              <a:gd name="adj" fmla="val 6667"/>
            </a:avLst>
          </a:prstGeom>
          <a:solidFill>
            <a:srgbClr val="F2EEEE"/>
          </a:solidFill>
          <a:ln/>
        </p:spPr>
        <p:txBody>
          <a:bodyPr/>
          <a:lstStyle/>
          <a:p>
            <a:endParaRPr lang="en-US"/>
          </a:p>
        </p:txBody>
      </p:sp>
      <p:sp>
        <p:nvSpPr>
          <p:cNvPr id="18" name="Text 14"/>
          <p:cNvSpPr/>
          <p:nvPr/>
        </p:nvSpPr>
        <p:spPr>
          <a:xfrm>
            <a:off x="6481524" y="6603801"/>
            <a:ext cx="221456" cy="326112"/>
          </a:xfrm>
          <a:prstGeom prst="rect">
            <a:avLst/>
          </a:prstGeom>
          <a:noFill/>
          <a:ln/>
        </p:spPr>
        <p:txBody>
          <a:bodyPr wrap="none" lIns="0" tIns="0" rIns="0" bIns="0" rtlCol="0" anchor="t"/>
          <a:lstStyle/>
          <a:p>
            <a:pPr marL="0" indent="0" algn="ctr">
              <a:lnSpc>
                <a:spcPts val="2550"/>
              </a:lnSpc>
              <a:buNone/>
            </a:pPr>
            <a:r>
              <a:rPr lang="en-US" sz="2550" b="1" kern="0" spc="-26" dirty="0">
                <a:solidFill>
                  <a:srgbClr val="3D3838"/>
                </a:solidFill>
                <a:latin typeface="Montserrat Bold" pitchFamily="34" charset="0"/>
                <a:ea typeface="Montserrat Bold" pitchFamily="34" charset="-122"/>
                <a:cs typeface="Montserrat Bold" pitchFamily="34" charset="-120"/>
              </a:rPr>
              <a:t>4</a:t>
            </a:r>
            <a:endParaRPr lang="en-US" sz="2550" dirty="0"/>
          </a:p>
        </p:txBody>
      </p:sp>
      <p:sp>
        <p:nvSpPr>
          <p:cNvPr id="19" name="Text 15"/>
          <p:cNvSpPr/>
          <p:nvPr/>
        </p:nvSpPr>
        <p:spPr>
          <a:xfrm>
            <a:off x="7100411" y="6497836"/>
            <a:ext cx="2717363" cy="339566"/>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Xử lý dữ liệu</a:t>
            </a:r>
            <a:endParaRPr lang="en-US" sz="2100" dirty="0"/>
          </a:p>
        </p:txBody>
      </p:sp>
      <p:sp>
        <p:nvSpPr>
          <p:cNvPr id="20" name="Text 16"/>
          <p:cNvSpPr/>
          <p:nvPr/>
        </p:nvSpPr>
        <p:spPr>
          <a:xfrm>
            <a:off x="7100411" y="6980872"/>
            <a:ext cx="6693098" cy="358735"/>
          </a:xfrm>
          <a:prstGeom prst="rect">
            <a:avLst/>
          </a:prstGeom>
          <a:noFill/>
          <a:ln/>
        </p:spPr>
        <p:txBody>
          <a:bodyPr wrap="none" lIns="0" tIns="0" rIns="0" bIns="0" rtlCol="0" anchor="t"/>
          <a:lstStyle/>
          <a:p>
            <a:pPr marL="0" indent="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Tự động điều chỉnh hoạt động dựa trên dữ liệu thu thập được.</a:t>
            </a:r>
            <a:endParaRPr lang="en-US" sz="1850" dirty="0"/>
          </a:p>
        </p:txBody>
      </p:sp>
      <p:sp>
        <p:nvSpPr>
          <p:cNvPr id="21" name="TextBox 20">
            <a:extLst>
              <a:ext uri="{FF2B5EF4-FFF2-40B4-BE49-F238E27FC236}">
                <a16:creationId xmlns:a16="http://schemas.microsoft.com/office/drawing/2014/main" id="{8D4B6323-1E15-924E-60AA-FC98F549C15E}"/>
              </a:ext>
            </a:extLst>
          </p:cNvPr>
          <p:cNvSpPr txBox="1"/>
          <p:nvPr/>
        </p:nvSpPr>
        <p:spPr>
          <a:xfrm>
            <a:off x="6965650" y="7766008"/>
            <a:ext cx="7335520" cy="369332"/>
          </a:xfrm>
          <a:prstGeom prst="rect">
            <a:avLst/>
          </a:prstGeom>
          <a:noFill/>
        </p:spPr>
        <p:txBody>
          <a:bodyPr wrap="square">
            <a:spAutoFit/>
          </a:bodyPr>
          <a:lstStyle/>
          <a:p>
            <a:pPr algn="r"/>
            <a:r>
              <a:rPr lang="en-US"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8340"/>
          </a:xfrm>
          <a:prstGeom prst="rect">
            <a:avLst/>
          </a:prstGeom>
        </p:spPr>
      </p:pic>
      <p:sp>
        <p:nvSpPr>
          <p:cNvPr id="3" name="Text 0"/>
          <p:cNvSpPr/>
          <p:nvPr/>
        </p:nvSpPr>
        <p:spPr>
          <a:xfrm>
            <a:off x="1185029" y="3549372"/>
            <a:ext cx="8462486" cy="660916"/>
          </a:xfrm>
          <a:prstGeom prst="rect">
            <a:avLst/>
          </a:prstGeom>
          <a:noFill/>
          <a:ln/>
        </p:spPr>
        <p:txBody>
          <a:bodyPr wrap="none" lIns="0" tIns="0" rIns="0" bIns="0" rtlCol="0" anchor="t"/>
          <a:lstStyle/>
          <a:p>
            <a:pPr marL="0" indent="0">
              <a:lnSpc>
                <a:spcPts val="5200"/>
              </a:lnSpc>
              <a:buNone/>
            </a:pPr>
            <a:r>
              <a:rPr lang="en-US" sz="4150" b="1" kern="0" spc="-42" dirty="0">
                <a:solidFill>
                  <a:srgbClr val="000000"/>
                </a:solidFill>
                <a:latin typeface="Montserrat Bold" pitchFamily="34" charset="0"/>
                <a:ea typeface="Montserrat Bold" pitchFamily="34" charset="-122"/>
                <a:cs typeface="Montserrat Bold" pitchFamily="34" charset="-120"/>
              </a:rPr>
              <a:t>Luồng hoạt động của hệ thống</a:t>
            </a:r>
            <a:endParaRPr lang="en-US" sz="4150" dirty="0"/>
          </a:p>
        </p:txBody>
      </p:sp>
      <p:pic>
        <p:nvPicPr>
          <p:cNvPr id="4" name="Image 1" descr="preencoded.png"/>
          <p:cNvPicPr>
            <a:picLocks noChangeAspect="1"/>
          </p:cNvPicPr>
          <p:nvPr/>
        </p:nvPicPr>
        <p:blipFill>
          <a:blip r:embed="rId4"/>
          <a:stretch>
            <a:fillRect/>
          </a:stretch>
        </p:blipFill>
        <p:spPr>
          <a:xfrm>
            <a:off x="1185029" y="4559260"/>
            <a:ext cx="3065026" cy="930593"/>
          </a:xfrm>
          <a:prstGeom prst="rect">
            <a:avLst/>
          </a:prstGeom>
        </p:spPr>
      </p:pic>
      <p:sp>
        <p:nvSpPr>
          <p:cNvPr id="5" name="Text 1"/>
          <p:cNvSpPr/>
          <p:nvPr/>
        </p:nvSpPr>
        <p:spPr>
          <a:xfrm>
            <a:off x="1417677" y="5838825"/>
            <a:ext cx="2599730" cy="330517"/>
          </a:xfrm>
          <a:prstGeom prst="rect">
            <a:avLst/>
          </a:prstGeom>
          <a:noFill/>
          <a:ln/>
        </p:spPr>
        <p:txBody>
          <a:bodyPr wrap="none" lIns="0" tIns="0" rIns="0" bIns="0" rtlCol="0" anchor="t"/>
          <a:lstStyle/>
          <a:p>
            <a:pPr marL="0" indent="0" algn="l">
              <a:lnSpc>
                <a:spcPts val="2600"/>
              </a:lnSpc>
              <a:buNone/>
            </a:pPr>
            <a:r>
              <a:rPr lang="en-US" sz="2050" b="1" kern="0" spc="-21" dirty="0">
                <a:solidFill>
                  <a:srgbClr val="3D3838"/>
                </a:solidFill>
                <a:latin typeface="Montserrat Bold" pitchFamily="34" charset="0"/>
                <a:ea typeface="Montserrat Bold" pitchFamily="34" charset="-122"/>
                <a:cs typeface="Montserrat Bold" pitchFamily="34" charset="-120"/>
              </a:rPr>
              <a:t>Khởi động</a:t>
            </a:r>
            <a:endParaRPr lang="en-US" sz="2050" dirty="0"/>
          </a:p>
        </p:txBody>
      </p:sp>
      <p:sp>
        <p:nvSpPr>
          <p:cNvPr id="6" name="Text 2"/>
          <p:cNvSpPr/>
          <p:nvPr/>
        </p:nvSpPr>
        <p:spPr>
          <a:xfrm>
            <a:off x="1417677" y="6308884"/>
            <a:ext cx="2599730" cy="1046917"/>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Hệ thống bắt đầu khi người dùng nhấn nút khởi động.</a:t>
            </a:r>
            <a:endParaRPr lang="en-US" sz="1800" dirty="0"/>
          </a:p>
        </p:txBody>
      </p:sp>
      <p:pic>
        <p:nvPicPr>
          <p:cNvPr id="7" name="Image 2" descr="preencoded.png"/>
          <p:cNvPicPr>
            <a:picLocks noChangeAspect="1"/>
          </p:cNvPicPr>
          <p:nvPr/>
        </p:nvPicPr>
        <p:blipFill>
          <a:blip r:embed="rId5"/>
          <a:stretch>
            <a:fillRect/>
          </a:stretch>
        </p:blipFill>
        <p:spPr>
          <a:xfrm>
            <a:off x="4250055" y="4559260"/>
            <a:ext cx="3065026" cy="930593"/>
          </a:xfrm>
          <a:prstGeom prst="rect">
            <a:avLst/>
          </a:prstGeom>
        </p:spPr>
      </p:pic>
      <p:sp>
        <p:nvSpPr>
          <p:cNvPr id="8" name="Text 3"/>
          <p:cNvSpPr/>
          <p:nvPr/>
        </p:nvSpPr>
        <p:spPr>
          <a:xfrm>
            <a:off x="4482703" y="5838825"/>
            <a:ext cx="2599730" cy="330517"/>
          </a:xfrm>
          <a:prstGeom prst="rect">
            <a:avLst/>
          </a:prstGeom>
          <a:noFill/>
          <a:ln/>
        </p:spPr>
        <p:txBody>
          <a:bodyPr wrap="none" lIns="0" tIns="0" rIns="0" bIns="0" rtlCol="0" anchor="t"/>
          <a:lstStyle/>
          <a:p>
            <a:pPr marL="0" indent="0" algn="l">
              <a:lnSpc>
                <a:spcPts val="2600"/>
              </a:lnSpc>
              <a:buNone/>
            </a:pPr>
            <a:r>
              <a:rPr lang="en-US" sz="2050" b="1" kern="0" spc="-21" dirty="0">
                <a:solidFill>
                  <a:srgbClr val="3D3838"/>
                </a:solidFill>
                <a:latin typeface="Montserrat Bold" pitchFamily="34" charset="0"/>
                <a:ea typeface="Montserrat Bold" pitchFamily="34" charset="-122"/>
                <a:cs typeface="Montserrat Bold" pitchFamily="34" charset="-120"/>
              </a:rPr>
              <a:t>Thu thập dữ liệu</a:t>
            </a:r>
            <a:endParaRPr lang="en-US" sz="2050" dirty="0"/>
          </a:p>
        </p:txBody>
      </p:sp>
      <p:sp>
        <p:nvSpPr>
          <p:cNvPr id="9" name="Text 4"/>
          <p:cNvSpPr/>
          <p:nvPr/>
        </p:nvSpPr>
        <p:spPr>
          <a:xfrm>
            <a:off x="4482703" y="6308884"/>
            <a:ext cx="2599730" cy="697944"/>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Cảm biến DHT22 đo nhiệt độ và độ ẩm môi trường.</a:t>
            </a:r>
            <a:endParaRPr lang="en-US" sz="1800" dirty="0"/>
          </a:p>
        </p:txBody>
      </p:sp>
      <p:pic>
        <p:nvPicPr>
          <p:cNvPr id="10" name="Image 3" descr="preencoded.png"/>
          <p:cNvPicPr>
            <a:picLocks noChangeAspect="1"/>
          </p:cNvPicPr>
          <p:nvPr/>
        </p:nvPicPr>
        <p:blipFill>
          <a:blip r:embed="rId6"/>
          <a:stretch>
            <a:fillRect/>
          </a:stretch>
        </p:blipFill>
        <p:spPr>
          <a:xfrm>
            <a:off x="7315081" y="4559260"/>
            <a:ext cx="3065026" cy="930593"/>
          </a:xfrm>
          <a:prstGeom prst="rect">
            <a:avLst/>
          </a:prstGeom>
        </p:spPr>
      </p:pic>
      <p:sp>
        <p:nvSpPr>
          <p:cNvPr id="11" name="Text 5"/>
          <p:cNvSpPr/>
          <p:nvPr/>
        </p:nvSpPr>
        <p:spPr>
          <a:xfrm>
            <a:off x="7547729" y="5838825"/>
            <a:ext cx="2599730" cy="330517"/>
          </a:xfrm>
          <a:prstGeom prst="rect">
            <a:avLst/>
          </a:prstGeom>
          <a:noFill/>
          <a:ln/>
        </p:spPr>
        <p:txBody>
          <a:bodyPr wrap="none" lIns="0" tIns="0" rIns="0" bIns="0" rtlCol="0" anchor="t"/>
          <a:lstStyle/>
          <a:p>
            <a:pPr marL="0" indent="0" algn="l">
              <a:lnSpc>
                <a:spcPts val="2600"/>
              </a:lnSpc>
              <a:buNone/>
            </a:pPr>
            <a:r>
              <a:rPr lang="en-US" sz="2050" b="1" kern="0" spc="-21" dirty="0">
                <a:solidFill>
                  <a:srgbClr val="3D3838"/>
                </a:solidFill>
                <a:latin typeface="Montserrat Bold" pitchFamily="34" charset="0"/>
                <a:ea typeface="Montserrat Bold" pitchFamily="34" charset="-122"/>
                <a:cs typeface="Montserrat Bold" pitchFamily="34" charset="-120"/>
              </a:rPr>
              <a:t>Xử lý và hiển thị</a:t>
            </a:r>
            <a:endParaRPr lang="en-US" sz="2050" dirty="0"/>
          </a:p>
        </p:txBody>
      </p:sp>
      <p:sp>
        <p:nvSpPr>
          <p:cNvPr id="12" name="Text 6"/>
          <p:cNvSpPr/>
          <p:nvPr/>
        </p:nvSpPr>
        <p:spPr>
          <a:xfrm>
            <a:off x="7547729" y="6308884"/>
            <a:ext cx="2599730" cy="1046917"/>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Dữ liệu được xử lý và hiển thị trên màn hình LCD1602.</a:t>
            </a:r>
            <a:endParaRPr lang="en-US" sz="1800" dirty="0"/>
          </a:p>
        </p:txBody>
      </p:sp>
      <p:pic>
        <p:nvPicPr>
          <p:cNvPr id="13" name="Image 4" descr="preencoded.png"/>
          <p:cNvPicPr>
            <a:picLocks noChangeAspect="1"/>
          </p:cNvPicPr>
          <p:nvPr/>
        </p:nvPicPr>
        <p:blipFill>
          <a:blip r:embed="rId7"/>
          <a:stretch>
            <a:fillRect/>
          </a:stretch>
        </p:blipFill>
        <p:spPr>
          <a:xfrm>
            <a:off x="10380107" y="4559260"/>
            <a:ext cx="3065145" cy="930593"/>
          </a:xfrm>
          <a:prstGeom prst="rect">
            <a:avLst/>
          </a:prstGeom>
        </p:spPr>
      </p:pic>
      <p:sp>
        <p:nvSpPr>
          <p:cNvPr id="14" name="Text 7"/>
          <p:cNvSpPr/>
          <p:nvPr/>
        </p:nvSpPr>
        <p:spPr>
          <a:xfrm>
            <a:off x="10612755" y="5838825"/>
            <a:ext cx="2599849" cy="330517"/>
          </a:xfrm>
          <a:prstGeom prst="rect">
            <a:avLst/>
          </a:prstGeom>
          <a:noFill/>
          <a:ln/>
        </p:spPr>
        <p:txBody>
          <a:bodyPr wrap="none" lIns="0" tIns="0" rIns="0" bIns="0" rtlCol="0" anchor="t"/>
          <a:lstStyle/>
          <a:p>
            <a:pPr marL="0" indent="0" algn="l">
              <a:lnSpc>
                <a:spcPts val="2600"/>
              </a:lnSpc>
              <a:buNone/>
            </a:pPr>
            <a:r>
              <a:rPr lang="en-US" sz="2050" b="1" kern="0" spc="-21" dirty="0">
                <a:solidFill>
                  <a:srgbClr val="3D3838"/>
                </a:solidFill>
                <a:latin typeface="Montserrat Bold" pitchFamily="34" charset="0"/>
                <a:ea typeface="Montserrat Bold" pitchFamily="34" charset="-122"/>
                <a:cs typeface="Montserrat Bold" pitchFamily="34" charset="-120"/>
              </a:rPr>
              <a:t>Điều chỉnh</a:t>
            </a:r>
            <a:endParaRPr lang="en-US" sz="2050" dirty="0"/>
          </a:p>
        </p:txBody>
      </p:sp>
      <p:sp>
        <p:nvSpPr>
          <p:cNvPr id="17" name="TextBox 16">
            <a:extLst>
              <a:ext uri="{FF2B5EF4-FFF2-40B4-BE49-F238E27FC236}">
                <a16:creationId xmlns:a16="http://schemas.microsoft.com/office/drawing/2014/main" id="{148376DA-6C8F-B931-CC2E-CFBB548ECE37}"/>
              </a:ext>
            </a:extLst>
          </p:cNvPr>
          <p:cNvSpPr txBox="1"/>
          <p:nvPr/>
        </p:nvSpPr>
        <p:spPr>
          <a:xfrm>
            <a:off x="7082433" y="7400489"/>
            <a:ext cx="7335520" cy="369332"/>
          </a:xfrm>
          <a:prstGeom prst="rect">
            <a:avLst/>
          </a:prstGeom>
          <a:noFill/>
        </p:spPr>
        <p:txBody>
          <a:bodyPr wrap="square">
            <a:spAutoFit/>
          </a:bodyPr>
          <a:lstStyle/>
          <a:p>
            <a:r>
              <a:rPr lang="en-US"/>
              <a:t>6</a:t>
            </a:r>
          </a:p>
        </p:txBody>
      </p:sp>
      <p:sp>
        <p:nvSpPr>
          <p:cNvPr id="16" name="Text 6">
            <a:extLst>
              <a:ext uri="{FF2B5EF4-FFF2-40B4-BE49-F238E27FC236}">
                <a16:creationId xmlns:a16="http://schemas.microsoft.com/office/drawing/2014/main" id="{84DCD24B-F94D-88E7-B5CB-E23F7CE15793}"/>
              </a:ext>
            </a:extLst>
          </p:cNvPr>
          <p:cNvSpPr/>
          <p:nvPr/>
        </p:nvSpPr>
        <p:spPr>
          <a:xfrm>
            <a:off x="10612755" y="6270570"/>
            <a:ext cx="2599730" cy="1046917"/>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Khi </a:t>
            </a:r>
            <a:r>
              <a:rPr lang="en-US" sz="1800" dirty="0" err="1">
                <a:solidFill>
                  <a:srgbClr val="3D3838"/>
                </a:solidFill>
                <a:latin typeface="Source Sans Pro" pitchFamily="34" charset="0"/>
                <a:ea typeface="Source Sans Pro" pitchFamily="34" charset="-122"/>
                <a:cs typeface="Source Sans Pro" pitchFamily="34" charset="-120"/>
              </a:rPr>
              <a:t>có</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dữ</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liệu</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thay</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đổi</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thì</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sẽ</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được</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cập</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nhật</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vào</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hệ</a:t>
            </a:r>
            <a:r>
              <a:rPr lang="en-US" sz="1800" dirty="0">
                <a:solidFill>
                  <a:srgbClr val="3D3838"/>
                </a:solidFill>
                <a:latin typeface="Source Sans Pro" pitchFamily="34" charset="0"/>
                <a:ea typeface="Source Sans Pro" pitchFamily="34" charset="-122"/>
                <a:cs typeface="Source Sans Pro" pitchFamily="34" charset="-120"/>
              </a:rPr>
              <a:t> </a:t>
            </a:r>
            <a:r>
              <a:rPr lang="en-US" sz="1800" dirty="0" err="1">
                <a:solidFill>
                  <a:srgbClr val="3D3838"/>
                </a:solidFill>
                <a:latin typeface="Source Sans Pro" pitchFamily="34" charset="0"/>
                <a:ea typeface="Source Sans Pro" pitchFamily="34" charset="-122"/>
                <a:cs typeface="Source Sans Pro" pitchFamily="34" charset="-120"/>
              </a:rPr>
              <a:t>thống</a:t>
            </a:r>
            <a:endParaRPr lang="en-US" sz="1800" dirty="0"/>
          </a:p>
        </p:txBody>
      </p:sp>
      <p:sp>
        <p:nvSpPr>
          <p:cNvPr id="19" name="TextBox 18">
            <a:extLst>
              <a:ext uri="{FF2B5EF4-FFF2-40B4-BE49-F238E27FC236}">
                <a16:creationId xmlns:a16="http://schemas.microsoft.com/office/drawing/2014/main" id="{A248A5D7-93E3-C653-2612-8741194719AF}"/>
              </a:ext>
            </a:extLst>
          </p:cNvPr>
          <p:cNvSpPr txBox="1"/>
          <p:nvPr/>
        </p:nvSpPr>
        <p:spPr>
          <a:xfrm>
            <a:off x="6965650" y="7766008"/>
            <a:ext cx="7335520" cy="369332"/>
          </a:xfrm>
          <a:prstGeom prst="rect">
            <a:avLst/>
          </a:prstGeom>
          <a:noFill/>
        </p:spPr>
        <p:txBody>
          <a:bodyPr wrap="square">
            <a:spAutoFit/>
          </a:bodyPr>
          <a:lstStyle/>
          <a:p>
            <a:pPr algn="r"/>
            <a:r>
              <a:rPr lang="en-US" dirty="0"/>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205349" y="811488"/>
            <a:ext cx="9240083" cy="701278"/>
          </a:xfrm>
          <a:prstGeom prst="rect">
            <a:avLst/>
          </a:prstGeom>
          <a:noFill/>
          <a:ln/>
        </p:spPr>
        <p:txBody>
          <a:bodyPr wrap="none" lIns="0" tIns="0" rIns="0" bIns="0" rtlCol="0" anchor="t"/>
          <a:lstStyle/>
          <a:p>
            <a:pPr marL="0" indent="0">
              <a:lnSpc>
                <a:spcPts val="5500"/>
              </a:lnSpc>
              <a:buNone/>
            </a:pPr>
            <a:r>
              <a:rPr lang="en-US" sz="4400" b="1" dirty="0" err="1">
                <a:latin typeface="Montserrat Bold" panose="020B0604020202020204" charset="0"/>
              </a:rPr>
              <a:t>Thiết</a:t>
            </a:r>
            <a:r>
              <a:rPr lang="en-US" sz="4400" b="1" dirty="0">
                <a:latin typeface="Montserrat Bold" panose="020B0604020202020204" charset="0"/>
              </a:rPr>
              <a:t> </a:t>
            </a:r>
            <a:r>
              <a:rPr lang="en-US" sz="4400" b="1" dirty="0" err="1">
                <a:latin typeface="Montserrat Bold" panose="020B0604020202020204" charset="0"/>
              </a:rPr>
              <a:t>kế</a:t>
            </a:r>
            <a:r>
              <a:rPr lang="en-US" sz="4400" b="1" dirty="0">
                <a:latin typeface="Montserrat Bold" panose="020B0604020202020204" charset="0"/>
              </a:rPr>
              <a:t> </a:t>
            </a:r>
            <a:r>
              <a:rPr lang="en-US" sz="4400" b="1" dirty="0" err="1">
                <a:latin typeface="Montserrat Bold" panose="020B0604020202020204" charset="0"/>
              </a:rPr>
              <a:t>và</a:t>
            </a:r>
            <a:r>
              <a:rPr lang="en-US" sz="4400" b="1" dirty="0">
                <a:latin typeface="Montserrat Bold" panose="020B0604020202020204" charset="0"/>
              </a:rPr>
              <a:t> </a:t>
            </a:r>
            <a:r>
              <a:rPr lang="en-US" sz="4400" b="1" dirty="0" err="1">
                <a:latin typeface="Montserrat Bold" panose="020B0604020202020204" charset="0"/>
              </a:rPr>
              <a:t>triển</a:t>
            </a:r>
            <a:r>
              <a:rPr lang="en-US" sz="4400" b="1" dirty="0">
                <a:latin typeface="Montserrat Bold" panose="020B0604020202020204" charset="0"/>
              </a:rPr>
              <a:t> </a:t>
            </a:r>
            <a:r>
              <a:rPr lang="en-US" sz="4400" b="1" dirty="0" err="1">
                <a:latin typeface="Montserrat Bold" panose="020B0604020202020204" charset="0"/>
              </a:rPr>
              <a:t>khai</a:t>
            </a:r>
            <a:r>
              <a:rPr lang="en-US" sz="4400" b="1" dirty="0">
                <a:latin typeface="Montserrat Bold" panose="020B0604020202020204" charset="0"/>
              </a:rPr>
              <a:t> </a:t>
            </a:r>
            <a:r>
              <a:rPr lang="en-US" sz="4400" b="1" dirty="0" err="1">
                <a:latin typeface="Montserrat Bold" panose="020B0604020202020204" charset="0"/>
              </a:rPr>
              <a:t>phần</a:t>
            </a:r>
            <a:r>
              <a:rPr lang="en-US" sz="4400" b="1" dirty="0">
                <a:latin typeface="Montserrat Bold" panose="020B0604020202020204" charset="0"/>
              </a:rPr>
              <a:t> </a:t>
            </a:r>
            <a:r>
              <a:rPr lang="en-US" sz="4400" b="1" dirty="0" err="1">
                <a:latin typeface="Montserrat Bold" panose="020B0604020202020204" charset="0"/>
              </a:rPr>
              <a:t>mềm</a:t>
            </a:r>
            <a:endParaRPr lang="en-US" sz="4400" b="1" dirty="0">
              <a:latin typeface="Montserrat Bold" panose="020B0604020202020204" charset="0"/>
            </a:endParaRPr>
          </a:p>
        </p:txBody>
      </p:sp>
      <p:sp>
        <p:nvSpPr>
          <p:cNvPr id="3" name="Text 1"/>
          <p:cNvSpPr/>
          <p:nvPr/>
        </p:nvSpPr>
        <p:spPr>
          <a:xfrm>
            <a:off x="1205349" y="2260794"/>
            <a:ext cx="310765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Mô phỏng phần cứng</a:t>
            </a:r>
            <a:endParaRPr lang="en-US" sz="2200" dirty="0"/>
          </a:p>
        </p:txBody>
      </p:sp>
      <p:sp>
        <p:nvSpPr>
          <p:cNvPr id="4" name="Text 2"/>
          <p:cNvSpPr/>
          <p:nvPr/>
        </p:nvSpPr>
        <p:spPr>
          <a:xfrm>
            <a:off x="1205349" y="2795364"/>
            <a:ext cx="3531038" cy="866339"/>
          </a:xfrm>
          <a:prstGeom prst="rect">
            <a:avLst/>
          </a:prstGeom>
          <a:noFill/>
          <a:ln/>
        </p:spPr>
        <p:txBody>
          <a:bodyPr wrap="square" lIns="0" tIns="0" rIns="0" bIns="0" rtlCol="0" anchor="t"/>
          <a:lstStyle/>
          <a:p>
            <a:pPr marL="0" indent="0">
              <a:lnSpc>
                <a:spcPts val="2900"/>
              </a:lnSpc>
              <a:buNone/>
            </a:pPr>
            <a:r>
              <a:rPr lang="en-US" sz="1900" dirty="0" err="1"/>
              <a:t>Sử</a:t>
            </a:r>
            <a:r>
              <a:rPr lang="en-US" sz="1900" dirty="0"/>
              <a:t> </a:t>
            </a:r>
            <a:r>
              <a:rPr lang="en-US" sz="1900" dirty="0" err="1"/>
              <a:t>dụng</a:t>
            </a:r>
            <a:r>
              <a:rPr lang="en-US" sz="1900" dirty="0"/>
              <a:t> </a:t>
            </a:r>
            <a:r>
              <a:rPr lang="en-US" sz="1900" dirty="0" err="1"/>
              <a:t>các</a:t>
            </a:r>
            <a:r>
              <a:rPr lang="en-US" sz="1900" dirty="0"/>
              <a:t> </a:t>
            </a:r>
            <a:r>
              <a:rPr lang="en-US" sz="1900" dirty="0" err="1"/>
              <a:t>thưc</a:t>
            </a:r>
            <a:r>
              <a:rPr lang="en-US" sz="1900" dirty="0"/>
              <a:t> </a:t>
            </a:r>
            <a:r>
              <a:rPr lang="en-US" sz="1900" dirty="0" err="1"/>
              <a:t>viện</a:t>
            </a:r>
            <a:r>
              <a:rPr lang="en-US" sz="1900" dirty="0"/>
              <a:t> </a:t>
            </a:r>
            <a:r>
              <a:rPr lang="en-US" sz="1900" dirty="0" err="1"/>
              <a:t>mô</a:t>
            </a:r>
            <a:r>
              <a:rPr lang="en-US" sz="1900" dirty="0"/>
              <a:t> </a:t>
            </a:r>
            <a:r>
              <a:rPr lang="en-US" sz="1900" dirty="0" err="1"/>
              <a:t>phỏng</a:t>
            </a:r>
            <a:endParaRPr lang="en-US" sz="1900" dirty="0"/>
          </a:p>
          <a:p>
            <a:pPr marL="0" indent="0">
              <a:lnSpc>
                <a:spcPts val="2900"/>
              </a:lnSpc>
              <a:buNone/>
            </a:pPr>
            <a:r>
              <a:rPr lang="en-US" sz="1900" dirty="0"/>
              <a:t>GPIO, LCD1602, DHT22</a:t>
            </a:r>
          </a:p>
        </p:txBody>
      </p:sp>
      <p:sp>
        <p:nvSpPr>
          <p:cNvPr id="5" name="Text 3"/>
          <p:cNvSpPr/>
          <p:nvPr/>
        </p:nvSpPr>
        <p:spPr>
          <a:xfrm>
            <a:off x="5499933" y="2260794"/>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Công cụ lập trình</a:t>
            </a:r>
            <a:endParaRPr lang="en-US" sz="2200" dirty="0"/>
          </a:p>
        </p:txBody>
      </p:sp>
      <p:sp>
        <p:nvSpPr>
          <p:cNvPr id="6" name="Text 4"/>
          <p:cNvSpPr/>
          <p:nvPr/>
        </p:nvSpPr>
        <p:spPr>
          <a:xfrm>
            <a:off x="5472827" y="2788704"/>
            <a:ext cx="2232791" cy="451074"/>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Visual Studio Code</a:t>
            </a:r>
            <a:endParaRPr lang="en-US" sz="1900" dirty="0"/>
          </a:p>
        </p:txBody>
      </p:sp>
      <p:sp>
        <p:nvSpPr>
          <p:cNvPr id="7" name="Text 5"/>
          <p:cNvSpPr/>
          <p:nvPr/>
        </p:nvSpPr>
        <p:spPr>
          <a:xfrm>
            <a:off x="1205349" y="4737133"/>
            <a:ext cx="4140055" cy="480612"/>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Phát triển ứng dụng di động</a:t>
            </a:r>
            <a:endParaRPr lang="en-US" sz="2200" dirty="0"/>
          </a:p>
        </p:txBody>
      </p:sp>
      <p:sp>
        <p:nvSpPr>
          <p:cNvPr id="8" name="Text 6"/>
          <p:cNvSpPr/>
          <p:nvPr/>
        </p:nvSpPr>
        <p:spPr>
          <a:xfrm>
            <a:off x="1205349" y="5217745"/>
            <a:ext cx="3684746" cy="1111210"/>
          </a:xfrm>
          <a:prstGeom prst="rect">
            <a:avLst/>
          </a:prstGeom>
          <a:noFill/>
          <a:ln/>
        </p:spPr>
        <p:txBody>
          <a:bodyPr wrap="square" lIns="0" tIns="0" rIns="0" bIns="0" rtlCol="0" anchor="t"/>
          <a:lstStyle/>
          <a:p>
            <a:pPr marL="0" indent="0">
              <a:lnSpc>
                <a:spcPts val="2900"/>
              </a:lnSpc>
              <a:buNone/>
            </a:pPr>
            <a:r>
              <a:rPr lang="en-US" sz="1900" dirty="0"/>
              <a:t>Flutter</a:t>
            </a:r>
          </a:p>
        </p:txBody>
      </p:sp>
      <p:sp>
        <p:nvSpPr>
          <p:cNvPr id="12" name="TextBox 11">
            <a:extLst>
              <a:ext uri="{FF2B5EF4-FFF2-40B4-BE49-F238E27FC236}">
                <a16:creationId xmlns:a16="http://schemas.microsoft.com/office/drawing/2014/main" id="{8B7BBF4A-97B8-0670-D884-C515BB2E186B}"/>
              </a:ext>
            </a:extLst>
          </p:cNvPr>
          <p:cNvSpPr txBox="1"/>
          <p:nvPr/>
        </p:nvSpPr>
        <p:spPr>
          <a:xfrm>
            <a:off x="1205349" y="1615679"/>
            <a:ext cx="9797931" cy="369332"/>
          </a:xfrm>
          <a:prstGeom prst="rect">
            <a:avLst/>
          </a:prstGeom>
          <a:noFill/>
        </p:spPr>
        <p:txBody>
          <a:bodyPr wrap="square">
            <a:spAutoFit/>
          </a:bodyPr>
          <a:lstStyle/>
          <a:p>
            <a:r>
              <a:rPr lang="en-US" sz="1800">
                <a:solidFill>
                  <a:srgbClr val="000000"/>
                </a:solidFill>
                <a:latin typeface="Inter" pitchFamily="34" charset="0"/>
                <a:ea typeface="Inter" pitchFamily="34" charset="-122"/>
                <a:cs typeface="Inter" pitchFamily="34" charset="-120"/>
              </a:rPr>
              <a:t>chúng </a:t>
            </a:r>
            <a:r>
              <a:rPr lang="en-US">
                <a:solidFill>
                  <a:srgbClr val="000000"/>
                </a:solidFill>
                <a:latin typeface="Inter" pitchFamily="34" charset="0"/>
                <a:ea typeface="Inter" pitchFamily="34" charset="-122"/>
                <a:cs typeface="Inter" pitchFamily="34" charset="-120"/>
              </a:rPr>
              <a:t>em</a:t>
            </a:r>
            <a:r>
              <a:rPr lang="en-US" sz="1800">
                <a:solidFill>
                  <a:srgbClr val="000000"/>
                </a:solidFill>
                <a:latin typeface="Inter" pitchFamily="34" charset="0"/>
                <a:ea typeface="Inter" pitchFamily="34" charset="-122"/>
                <a:cs typeface="Inter" pitchFamily="34" charset="-120"/>
              </a:rPr>
              <a:t> sử dụng các công cụ mô phỏng và phát triển sau:</a:t>
            </a:r>
            <a:endParaRPr lang="en-US"/>
          </a:p>
        </p:txBody>
      </p:sp>
      <p:sp>
        <p:nvSpPr>
          <p:cNvPr id="14" name="TextBox 13">
            <a:extLst>
              <a:ext uri="{FF2B5EF4-FFF2-40B4-BE49-F238E27FC236}">
                <a16:creationId xmlns:a16="http://schemas.microsoft.com/office/drawing/2014/main" id="{DB68CA31-749A-B65C-9D34-D9EF009E5B95}"/>
              </a:ext>
            </a:extLst>
          </p:cNvPr>
          <p:cNvSpPr txBox="1"/>
          <p:nvPr/>
        </p:nvSpPr>
        <p:spPr>
          <a:xfrm>
            <a:off x="7037797" y="7609908"/>
            <a:ext cx="7335520" cy="369332"/>
          </a:xfrm>
          <a:prstGeom prst="rect">
            <a:avLst/>
          </a:prstGeom>
          <a:noFill/>
        </p:spPr>
        <p:txBody>
          <a:bodyPr wrap="square">
            <a:spAutoFit/>
          </a:bodyPr>
          <a:lstStyle/>
          <a:p>
            <a:pPr algn="r"/>
            <a:r>
              <a:rPr lang="en-US"/>
              <a:t>7</a:t>
            </a:r>
          </a:p>
        </p:txBody>
      </p:sp>
      <p:sp>
        <p:nvSpPr>
          <p:cNvPr id="9" name="Text 4">
            <a:extLst>
              <a:ext uri="{FF2B5EF4-FFF2-40B4-BE49-F238E27FC236}">
                <a16:creationId xmlns:a16="http://schemas.microsoft.com/office/drawing/2014/main" id="{269189E6-FD25-CBD3-1E4A-23F322D94D05}"/>
              </a:ext>
            </a:extLst>
          </p:cNvPr>
          <p:cNvSpPr/>
          <p:nvPr/>
        </p:nvSpPr>
        <p:spPr>
          <a:xfrm>
            <a:off x="5472826" y="3684419"/>
            <a:ext cx="2232791" cy="451074"/>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Android Studio</a:t>
            </a:r>
            <a:endParaRPr lang="en-US" sz="1900" dirty="0"/>
          </a:p>
        </p:txBody>
      </p:sp>
      <p:sp>
        <p:nvSpPr>
          <p:cNvPr id="11" name="Text 4">
            <a:extLst>
              <a:ext uri="{FF2B5EF4-FFF2-40B4-BE49-F238E27FC236}">
                <a16:creationId xmlns:a16="http://schemas.microsoft.com/office/drawing/2014/main" id="{48DCC37E-5E83-6255-8D9A-7E5C15958A2F}"/>
              </a:ext>
            </a:extLst>
          </p:cNvPr>
          <p:cNvSpPr/>
          <p:nvPr/>
        </p:nvSpPr>
        <p:spPr>
          <a:xfrm>
            <a:off x="5472827" y="3248189"/>
            <a:ext cx="2232791" cy="451074"/>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QEMU</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1415"/>
          </a:xfrm>
          <a:prstGeom prst="rect">
            <a:avLst/>
          </a:prstGeom>
        </p:spPr>
      </p:pic>
      <p:sp>
        <p:nvSpPr>
          <p:cNvPr id="3" name="Text 0"/>
          <p:cNvSpPr/>
          <p:nvPr/>
        </p:nvSpPr>
        <p:spPr>
          <a:xfrm>
            <a:off x="1185029" y="3357682"/>
            <a:ext cx="6148745" cy="625316"/>
          </a:xfrm>
          <a:prstGeom prst="rect">
            <a:avLst/>
          </a:prstGeom>
          <a:noFill/>
          <a:ln/>
        </p:spPr>
        <p:txBody>
          <a:bodyPr wrap="none" lIns="0" tIns="0" rIns="0" bIns="0" rtlCol="0" anchor="t"/>
          <a:lstStyle/>
          <a:p>
            <a:pPr marL="0" indent="0">
              <a:lnSpc>
                <a:spcPts val="4900"/>
              </a:lnSpc>
              <a:buNone/>
            </a:pPr>
            <a:r>
              <a:rPr lang="en-US" sz="3900" b="1" kern="0" spc="-39" dirty="0">
                <a:solidFill>
                  <a:srgbClr val="000000"/>
                </a:solidFill>
                <a:latin typeface="Montserrat Bold" pitchFamily="34" charset="0"/>
                <a:ea typeface="Montserrat Bold" pitchFamily="34" charset="-122"/>
                <a:cs typeface="Montserrat Bold" pitchFamily="34" charset="-120"/>
              </a:rPr>
              <a:t>Ứng dụng của hệ thống</a:t>
            </a:r>
            <a:endParaRPr lang="en-US" sz="3900" dirty="0"/>
          </a:p>
        </p:txBody>
      </p:sp>
      <p:sp>
        <p:nvSpPr>
          <p:cNvPr id="4" name="Shape 1"/>
          <p:cNvSpPr/>
          <p:nvPr/>
        </p:nvSpPr>
        <p:spPr>
          <a:xfrm>
            <a:off x="1185029" y="4313158"/>
            <a:ext cx="6020157" cy="1545074"/>
          </a:xfrm>
          <a:prstGeom prst="roundRect">
            <a:avLst>
              <a:gd name="adj" fmla="val 2137"/>
            </a:avLst>
          </a:prstGeom>
          <a:solidFill>
            <a:srgbClr val="F2EEEE"/>
          </a:solidFill>
          <a:ln/>
        </p:spPr>
        <p:txBody>
          <a:bodyPr/>
          <a:lstStyle/>
          <a:p>
            <a:endParaRPr lang="en-US"/>
          </a:p>
        </p:txBody>
      </p:sp>
      <p:sp>
        <p:nvSpPr>
          <p:cNvPr id="5" name="Text 2"/>
          <p:cNvSpPr/>
          <p:nvPr/>
        </p:nvSpPr>
        <p:spPr>
          <a:xfrm>
            <a:off x="1405057" y="4533186"/>
            <a:ext cx="2501265" cy="312658"/>
          </a:xfrm>
          <a:prstGeom prst="rect">
            <a:avLst/>
          </a:prstGeom>
          <a:noFill/>
          <a:ln/>
        </p:spPr>
        <p:txBody>
          <a:bodyPr wrap="none" lIns="0" tIns="0" rIns="0" bIns="0" rtlCol="0" anchor="t"/>
          <a:lstStyle/>
          <a:p>
            <a:pPr marL="0" indent="0">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Không gian sống</a:t>
            </a:r>
            <a:endParaRPr lang="en-US" sz="1950" dirty="0"/>
          </a:p>
        </p:txBody>
      </p:sp>
      <p:sp>
        <p:nvSpPr>
          <p:cNvPr id="6" name="Text 3"/>
          <p:cNvSpPr/>
          <p:nvPr/>
        </p:nvSpPr>
        <p:spPr>
          <a:xfrm>
            <a:off x="1405057" y="4977884"/>
            <a:ext cx="5580102" cy="66032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Tự động điều chỉnh nhiệt độ và độ ẩm để tạo môi trường sống thoải mái, tiết kiệm năng lượng.</a:t>
            </a:r>
            <a:endParaRPr lang="en-US" sz="1700" dirty="0"/>
          </a:p>
        </p:txBody>
      </p:sp>
      <p:sp>
        <p:nvSpPr>
          <p:cNvPr id="7" name="Shape 4"/>
          <p:cNvSpPr/>
          <p:nvPr/>
        </p:nvSpPr>
        <p:spPr>
          <a:xfrm>
            <a:off x="7425214" y="4313158"/>
            <a:ext cx="6020157" cy="1545074"/>
          </a:xfrm>
          <a:prstGeom prst="roundRect">
            <a:avLst>
              <a:gd name="adj" fmla="val 2137"/>
            </a:avLst>
          </a:prstGeom>
          <a:solidFill>
            <a:srgbClr val="F2EEEE"/>
          </a:solidFill>
          <a:ln/>
        </p:spPr>
        <p:txBody>
          <a:bodyPr/>
          <a:lstStyle/>
          <a:p>
            <a:endParaRPr lang="en-US"/>
          </a:p>
        </p:txBody>
      </p:sp>
      <p:sp>
        <p:nvSpPr>
          <p:cNvPr id="8" name="Text 5"/>
          <p:cNvSpPr/>
          <p:nvPr/>
        </p:nvSpPr>
        <p:spPr>
          <a:xfrm>
            <a:off x="7645241" y="4533186"/>
            <a:ext cx="2501265" cy="312658"/>
          </a:xfrm>
          <a:prstGeom prst="rect">
            <a:avLst/>
          </a:prstGeom>
          <a:noFill/>
          <a:ln/>
        </p:spPr>
        <p:txBody>
          <a:bodyPr wrap="none" lIns="0" tIns="0" rIns="0" bIns="0" rtlCol="0" anchor="t"/>
          <a:lstStyle/>
          <a:p>
            <a:pPr marL="0" indent="0">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Văn phòng</a:t>
            </a:r>
            <a:endParaRPr lang="en-US" sz="1950" dirty="0"/>
          </a:p>
        </p:txBody>
      </p:sp>
      <p:sp>
        <p:nvSpPr>
          <p:cNvPr id="9" name="Text 6"/>
          <p:cNvSpPr/>
          <p:nvPr/>
        </p:nvSpPr>
        <p:spPr>
          <a:xfrm>
            <a:off x="7645241" y="4977884"/>
            <a:ext cx="5580102" cy="66032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Duy trì môi trường làm việc lý tưởng, nâng cao năng suất và sự thoải mái cho nhân viên.</a:t>
            </a:r>
            <a:endParaRPr lang="en-US" sz="1700" dirty="0"/>
          </a:p>
        </p:txBody>
      </p:sp>
      <p:sp>
        <p:nvSpPr>
          <p:cNvPr id="10" name="Shape 7"/>
          <p:cNvSpPr/>
          <p:nvPr/>
        </p:nvSpPr>
        <p:spPr>
          <a:xfrm>
            <a:off x="1185029" y="6078260"/>
            <a:ext cx="6020157" cy="1545074"/>
          </a:xfrm>
          <a:prstGeom prst="roundRect">
            <a:avLst>
              <a:gd name="adj" fmla="val 2137"/>
            </a:avLst>
          </a:prstGeom>
          <a:solidFill>
            <a:srgbClr val="F2EEEE"/>
          </a:solidFill>
          <a:ln/>
        </p:spPr>
        <p:txBody>
          <a:bodyPr/>
          <a:lstStyle/>
          <a:p>
            <a:endParaRPr lang="en-US"/>
          </a:p>
        </p:txBody>
      </p:sp>
      <p:sp>
        <p:nvSpPr>
          <p:cNvPr id="11" name="Text 8"/>
          <p:cNvSpPr/>
          <p:nvPr/>
        </p:nvSpPr>
        <p:spPr>
          <a:xfrm>
            <a:off x="1405057" y="6298287"/>
            <a:ext cx="3064669" cy="312658"/>
          </a:xfrm>
          <a:prstGeom prst="rect">
            <a:avLst/>
          </a:prstGeom>
          <a:noFill/>
          <a:ln/>
        </p:spPr>
        <p:txBody>
          <a:bodyPr wrap="none" lIns="0" tIns="0" rIns="0" bIns="0" rtlCol="0" anchor="t"/>
          <a:lstStyle/>
          <a:p>
            <a:pPr marL="0" indent="0">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Không gian thương mại</a:t>
            </a:r>
            <a:endParaRPr lang="en-US" sz="1950" dirty="0"/>
          </a:p>
        </p:txBody>
      </p:sp>
      <p:sp>
        <p:nvSpPr>
          <p:cNvPr id="12" name="Text 9"/>
          <p:cNvSpPr/>
          <p:nvPr/>
        </p:nvSpPr>
        <p:spPr>
          <a:xfrm>
            <a:off x="1405057" y="6742986"/>
            <a:ext cx="5580102" cy="66032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Tạo trải nghiệm thoải mái cho khách hàng, tối ưu hóa chi phí vận hành.</a:t>
            </a:r>
            <a:endParaRPr lang="en-US" sz="1700" dirty="0"/>
          </a:p>
        </p:txBody>
      </p:sp>
      <p:sp>
        <p:nvSpPr>
          <p:cNvPr id="13" name="Shape 10"/>
          <p:cNvSpPr/>
          <p:nvPr/>
        </p:nvSpPr>
        <p:spPr>
          <a:xfrm>
            <a:off x="7425214" y="6078260"/>
            <a:ext cx="6020157" cy="1545074"/>
          </a:xfrm>
          <a:prstGeom prst="roundRect">
            <a:avLst>
              <a:gd name="adj" fmla="val 2137"/>
            </a:avLst>
          </a:prstGeom>
          <a:solidFill>
            <a:srgbClr val="F2EEEE"/>
          </a:solidFill>
          <a:ln/>
        </p:spPr>
        <p:txBody>
          <a:bodyPr/>
          <a:lstStyle/>
          <a:p>
            <a:endParaRPr lang="en-US"/>
          </a:p>
        </p:txBody>
      </p:sp>
      <p:sp>
        <p:nvSpPr>
          <p:cNvPr id="14" name="Text 11"/>
          <p:cNvSpPr/>
          <p:nvPr/>
        </p:nvSpPr>
        <p:spPr>
          <a:xfrm>
            <a:off x="7645241" y="6298287"/>
            <a:ext cx="2501265" cy="312658"/>
          </a:xfrm>
          <a:prstGeom prst="rect">
            <a:avLst/>
          </a:prstGeom>
          <a:noFill/>
          <a:ln/>
        </p:spPr>
        <p:txBody>
          <a:bodyPr wrap="none" lIns="0" tIns="0" rIns="0" bIns="0" rtlCol="0" anchor="t"/>
          <a:lstStyle/>
          <a:p>
            <a:pPr marL="0" indent="0">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Nhà thông minh</a:t>
            </a:r>
            <a:endParaRPr lang="en-US" sz="1950" dirty="0"/>
          </a:p>
        </p:txBody>
      </p:sp>
      <p:sp>
        <p:nvSpPr>
          <p:cNvPr id="15" name="Text 12"/>
          <p:cNvSpPr/>
          <p:nvPr/>
        </p:nvSpPr>
        <p:spPr>
          <a:xfrm>
            <a:off x="7645241" y="6742986"/>
            <a:ext cx="5580102" cy="66032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Tích hợp với các thiết bị thông minh khác để tạo hệ thống quản lý môi trường toàn diện.</a:t>
            </a:r>
            <a:endParaRPr lang="en-US" sz="1700" dirty="0"/>
          </a:p>
        </p:txBody>
      </p:sp>
      <p:sp>
        <p:nvSpPr>
          <p:cNvPr id="19" name="TextBox 18">
            <a:extLst>
              <a:ext uri="{FF2B5EF4-FFF2-40B4-BE49-F238E27FC236}">
                <a16:creationId xmlns:a16="http://schemas.microsoft.com/office/drawing/2014/main" id="{25E48144-A8DC-E6E2-A8D5-E35045BBC4CE}"/>
              </a:ext>
            </a:extLst>
          </p:cNvPr>
          <p:cNvSpPr txBox="1"/>
          <p:nvPr/>
        </p:nvSpPr>
        <p:spPr>
          <a:xfrm>
            <a:off x="7112719" y="7738184"/>
            <a:ext cx="7335520" cy="369332"/>
          </a:xfrm>
          <a:prstGeom prst="rect">
            <a:avLst/>
          </a:prstGeom>
          <a:noFill/>
        </p:spPr>
        <p:txBody>
          <a:bodyPr wrap="square">
            <a:spAutoFit/>
          </a:bodyPr>
          <a:lstStyle/>
          <a:p>
            <a:pPr algn="r"/>
            <a:r>
              <a:rPr lang="en-US" dirty="0"/>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1341" y="1622941"/>
            <a:ext cx="4983718" cy="4983718"/>
          </a:xfrm>
          <a:prstGeom prst="rect">
            <a:avLst/>
          </a:prstGeom>
        </p:spPr>
      </p:pic>
      <p:sp>
        <p:nvSpPr>
          <p:cNvPr id="4" name="Text 0"/>
          <p:cNvSpPr/>
          <p:nvPr/>
        </p:nvSpPr>
        <p:spPr>
          <a:xfrm>
            <a:off x="6190178" y="705207"/>
            <a:ext cx="4570095" cy="571143"/>
          </a:xfrm>
          <a:prstGeom prst="rect">
            <a:avLst/>
          </a:prstGeom>
          <a:noFill/>
          <a:ln/>
        </p:spPr>
        <p:txBody>
          <a:bodyPr wrap="none" lIns="0" tIns="0" rIns="0" bIns="0" rtlCol="0" anchor="t"/>
          <a:lstStyle/>
          <a:p>
            <a:pPr marL="0" indent="0">
              <a:lnSpc>
                <a:spcPts val="4450"/>
              </a:lnSpc>
              <a:buNone/>
            </a:pPr>
            <a:r>
              <a:rPr lang="en-US" sz="3550" b="1" kern="0" spc="-36" dirty="0">
                <a:solidFill>
                  <a:srgbClr val="000000"/>
                </a:solidFill>
                <a:latin typeface="Montserrat Bold" pitchFamily="34" charset="0"/>
                <a:ea typeface="Montserrat Bold" pitchFamily="34" charset="-122"/>
                <a:cs typeface="Montserrat Bold" pitchFamily="34" charset="-120"/>
              </a:rPr>
              <a:t>Kiểm thử hệ thống</a:t>
            </a:r>
            <a:endParaRPr lang="en-US" sz="3550" dirty="0"/>
          </a:p>
        </p:txBody>
      </p:sp>
      <p:sp>
        <p:nvSpPr>
          <p:cNvPr id="5" name="Shape 1"/>
          <p:cNvSpPr/>
          <p:nvPr/>
        </p:nvSpPr>
        <p:spPr>
          <a:xfrm>
            <a:off x="6480334" y="1577935"/>
            <a:ext cx="22860" cy="5946338"/>
          </a:xfrm>
          <a:prstGeom prst="roundRect">
            <a:avLst>
              <a:gd name="adj" fmla="val 131946"/>
            </a:avLst>
          </a:prstGeom>
          <a:solidFill>
            <a:srgbClr val="D8D4D4"/>
          </a:solidFill>
          <a:ln/>
        </p:spPr>
        <p:txBody>
          <a:bodyPr/>
          <a:lstStyle/>
          <a:p>
            <a:endParaRPr lang="en-US"/>
          </a:p>
        </p:txBody>
      </p:sp>
      <p:sp>
        <p:nvSpPr>
          <p:cNvPr id="6" name="Shape 2"/>
          <p:cNvSpPr/>
          <p:nvPr/>
        </p:nvSpPr>
        <p:spPr>
          <a:xfrm>
            <a:off x="6695123" y="1649075"/>
            <a:ext cx="703778" cy="22860"/>
          </a:xfrm>
          <a:prstGeom prst="roundRect">
            <a:avLst>
              <a:gd name="adj" fmla="val 131946"/>
            </a:avLst>
          </a:prstGeom>
          <a:solidFill>
            <a:srgbClr val="D8D4D4"/>
          </a:solidFill>
          <a:ln/>
        </p:spPr>
        <p:txBody>
          <a:bodyPr/>
          <a:lstStyle/>
          <a:p>
            <a:endParaRPr lang="en-US"/>
          </a:p>
        </p:txBody>
      </p:sp>
      <p:sp>
        <p:nvSpPr>
          <p:cNvPr id="7" name="Shape 3"/>
          <p:cNvSpPr/>
          <p:nvPr/>
        </p:nvSpPr>
        <p:spPr>
          <a:xfrm>
            <a:off x="6265545" y="1434286"/>
            <a:ext cx="452437" cy="452438"/>
          </a:xfrm>
          <a:prstGeom prst="roundRect">
            <a:avLst>
              <a:gd name="adj" fmla="val 6667"/>
            </a:avLst>
          </a:prstGeom>
          <a:solidFill>
            <a:srgbClr val="F2EEEE"/>
          </a:solidFill>
          <a:ln/>
        </p:spPr>
        <p:txBody>
          <a:bodyPr/>
          <a:lstStyle/>
          <a:p>
            <a:endParaRPr lang="en-US"/>
          </a:p>
        </p:txBody>
      </p:sp>
      <p:sp>
        <p:nvSpPr>
          <p:cNvPr id="8" name="Text 4"/>
          <p:cNvSpPr/>
          <p:nvPr/>
        </p:nvSpPr>
        <p:spPr>
          <a:xfrm>
            <a:off x="6439376" y="1523345"/>
            <a:ext cx="104775" cy="274201"/>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9" name="Text 5"/>
          <p:cNvSpPr/>
          <p:nvPr/>
        </p:nvSpPr>
        <p:spPr>
          <a:xfrm>
            <a:off x="7597616" y="1409045"/>
            <a:ext cx="2391013" cy="285512"/>
          </a:xfrm>
          <a:prstGeom prst="rect">
            <a:avLst/>
          </a:prstGeom>
          <a:noFill/>
          <a:ln/>
        </p:spPr>
        <p:txBody>
          <a:bodyPr wrap="none" lIns="0" tIns="0" rIns="0" bIns="0" rtlCol="0" anchor="t"/>
          <a:lstStyle/>
          <a:p>
            <a:pPr marL="0" indent="0" algn="l">
              <a:lnSpc>
                <a:spcPts val="2200"/>
              </a:lnSpc>
              <a:buNone/>
            </a:pPr>
            <a:r>
              <a:rPr lang="en-US" sz="1750" b="1" kern="0" spc="-18" dirty="0">
                <a:solidFill>
                  <a:srgbClr val="3D3838"/>
                </a:solidFill>
                <a:latin typeface="Montserrat Bold" pitchFamily="34" charset="0"/>
                <a:ea typeface="Montserrat Bold" pitchFamily="34" charset="-122"/>
                <a:cs typeface="Montserrat Bold" pitchFamily="34" charset="-120"/>
              </a:rPr>
              <a:t>Kiểm thử chức năng</a:t>
            </a:r>
            <a:endParaRPr lang="en-US" sz="1750" dirty="0"/>
          </a:p>
        </p:txBody>
      </p:sp>
      <p:sp>
        <p:nvSpPr>
          <p:cNvPr id="10" name="Text 6"/>
          <p:cNvSpPr/>
          <p:nvPr/>
        </p:nvSpPr>
        <p:spPr>
          <a:xfrm>
            <a:off x="7595770" y="1671935"/>
            <a:ext cx="6329005" cy="603171"/>
          </a:xfrm>
          <a:prstGeom prst="rect">
            <a:avLst/>
          </a:prstGeom>
          <a:noFill/>
          <a:ln/>
        </p:spPr>
        <p:txBody>
          <a:bodyPr wrap="square" lIns="0" tIns="0" rIns="0" bIns="0" rtlCol="0" anchor="t"/>
          <a:lstStyle/>
          <a:p>
            <a:pPr marL="285750" indent="-285750" algn="l">
              <a:lnSpc>
                <a:spcPts val="2350"/>
              </a:lnSpc>
              <a:buFontTx/>
              <a:buChar char="-"/>
            </a:pPr>
            <a:r>
              <a:rPr lang="en-US" sz="1550" dirty="0" err="1">
                <a:solidFill>
                  <a:srgbClr val="3D3838"/>
                </a:solidFill>
                <a:latin typeface="Source Sans Pro" pitchFamily="34" charset="0"/>
                <a:ea typeface="Source Sans Pro" pitchFamily="34" charset="-122"/>
              </a:rPr>
              <a:t>Các</a:t>
            </a:r>
            <a:r>
              <a:rPr lang="en-US" sz="1550" dirty="0">
                <a:solidFill>
                  <a:srgbClr val="3D3838"/>
                </a:solidFill>
                <a:latin typeface="Source Sans Pro" pitchFamily="34" charset="0"/>
                <a:ea typeface="Source Sans Pro" pitchFamily="34" charset="-122"/>
              </a:rPr>
              <a:t> </a:t>
            </a:r>
            <a:r>
              <a:rPr lang="en-US" sz="1550" dirty="0" err="1">
                <a:solidFill>
                  <a:srgbClr val="3D3838"/>
                </a:solidFill>
                <a:latin typeface="Source Sans Pro" pitchFamily="34" charset="0"/>
                <a:ea typeface="Source Sans Pro" pitchFamily="34" charset="-122"/>
              </a:rPr>
              <a:t>nút</a:t>
            </a:r>
            <a:r>
              <a:rPr lang="en-US" sz="1550" dirty="0">
                <a:solidFill>
                  <a:srgbClr val="3D3838"/>
                </a:solidFill>
                <a:latin typeface="Source Sans Pro" pitchFamily="34" charset="0"/>
                <a:ea typeface="Source Sans Pro" pitchFamily="34" charset="-122"/>
              </a:rPr>
              <a:t> </a:t>
            </a:r>
            <a:r>
              <a:rPr lang="en-US" sz="1550" dirty="0" err="1">
                <a:solidFill>
                  <a:srgbClr val="3D3838"/>
                </a:solidFill>
                <a:latin typeface="Source Sans Pro" pitchFamily="34" charset="0"/>
                <a:ea typeface="Source Sans Pro" pitchFamily="34" charset="-122"/>
              </a:rPr>
              <a:t>bấm</a:t>
            </a:r>
            <a:endParaRPr lang="en-US" sz="1550" dirty="0">
              <a:solidFill>
                <a:srgbClr val="3D3838"/>
              </a:solidFill>
              <a:latin typeface="Source Sans Pro" pitchFamily="34" charset="0"/>
              <a:ea typeface="Source Sans Pro" pitchFamily="34" charset="-122"/>
            </a:endParaRPr>
          </a:p>
          <a:p>
            <a:pPr marL="285750" indent="-285750" algn="l">
              <a:lnSpc>
                <a:spcPts val="2350"/>
              </a:lnSpc>
              <a:buFontTx/>
              <a:buChar char="-"/>
            </a:pPr>
            <a:r>
              <a:rPr lang="en-US" sz="1550" dirty="0">
                <a:solidFill>
                  <a:srgbClr val="3D3838"/>
                </a:solidFill>
                <a:latin typeface="Source Sans Pro" pitchFamily="34" charset="0"/>
                <a:ea typeface="Source Sans Pro" pitchFamily="34" charset="-122"/>
              </a:rPr>
              <a:t>Led</a:t>
            </a:r>
          </a:p>
          <a:p>
            <a:pPr marL="285750" indent="-285750" algn="l">
              <a:lnSpc>
                <a:spcPts val="2350"/>
              </a:lnSpc>
              <a:buFontTx/>
              <a:buChar char="-"/>
            </a:pPr>
            <a:r>
              <a:rPr lang="en-US" sz="1550" dirty="0" err="1">
                <a:solidFill>
                  <a:srgbClr val="3D3838"/>
                </a:solidFill>
                <a:latin typeface="Source Sans Pro" pitchFamily="34" charset="0"/>
                <a:ea typeface="Source Sans Pro" pitchFamily="34" charset="-122"/>
              </a:rPr>
              <a:t>Cảm</a:t>
            </a:r>
            <a:r>
              <a:rPr lang="en-US" sz="1550" dirty="0">
                <a:solidFill>
                  <a:srgbClr val="3D3838"/>
                </a:solidFill>
                <a:latin typeface="Source Sans Pro" pitchFamily="34" charset="0"/>
                <a:ea typeface="Source Sans Pro" pitchFamily="34" charset="-122"/>
              </a:rPr>
              <a:t> </a:t>
            </a:r>
            <a:r>
              <a:rPr lang="en-US" sz="1550" dirty="0" err="1">
                <a:solidFill>
                  <a:srgbClr val="3D3838"/>
                </a:solidFill>
                <a:latin typeface="Source Sans Pro" pitchFamily="34" charset="0"/>
                <a:ea typeface="Source Sans Pro" pitchFamily="34" charset="-122"/>
              </a:rPr>
              <a:t>biến</a:t>
            </a:r>
            <a:r>
              <a:rPr lang="en-US" sz="1550" dirty="0">
                <a:solidFill>
                  <a:srgbClr val="3D3838"/>
                </a:solidFill>
                <a:latin typeface="Source Sans Pro" pitchFamily="34" charset="0"/>
                <a:ea typeface="Source Sans Pro" pitchFamily="34" charset="-122"/>
              </a:rPr>
              <a:t> LCD</a:t>
            </a:r>
          </a:p>
          <a:p>
            <a:pPr marL="285750" indent="-285750" algn="l">
              <a:lnSpc>
                <a:spcPts val="2350"/>
              </a:lnSpc>
              <a:buFontTx/>
              <a:buChar char="-"/>
            </a:pPr>
            <a:r>
              <a:rPr lang="en-US" sz="1550" dirty="0">
                <a:solidFill>
                  <a:srgbClr val="3D3838"/>
                </a:solidFill>
                <a:latin typeface="Source Sans Pro" pitchFamily="34" charset="0"/>
                <a:ea typeface="Source Sans Pro" pitchFamily="34" charset="-122"/>
              </a:rPr>
              <a:t>LCD</a:t>
            </a:r>
          </a:p>
          <a:p>
            <a:pPr marL="285750" indent="-285750" algn="l">
              <a:lnSpc>
                <a:spcPts val="2350"/>
              </a:lnSpc>
              <a:buFontTx/>
              <a:buChar char="-"/>
            </a:pPr>
            <a:r>
              <a:rPr lang="en-US" sz="1550" dirty="0" err="1">
                <a:solidFill>
                  <a:srgbClr val="3D3838"/>
                </a:solidFill>
                <a:latin typeface="Source Sans Pro" pitchFamily="34" charset="0"/>
                <a:ea typeface="Source Sans Pro" pitchFamily="34" charset="-122"/>
              </a:rPr>
              <a:t>Kết</a:t>
            </a:r>
            <a:r>
              <a:rPr lang="en-US" sz="1550" dirty="0">
                <a:solidFill>
                  <a:srgbClr val="3D3838"/>
                </a:solidFill>
                <a:latin typeface="Source Sans Pro" pitchFamily="34" charset="0"/>
                <a:ea typeface="Source Sans Pro" pitchFamily="34" charset="-122"/>
              </a:rPr>
              <a:t> </a:t>
            </a:r>
            <a:r>
              <a:rPr lang="en-US" sz="1550" dirty="0" err="1">
                <a:solidFill>
                  <a:srgbClr val="3D3838"/>
                </a:solidFill>
                <a:latin typeface="Source Sans Pro" pitchFamily="34" charset="0"/>
                <a:ea typeface="Source Sans Pro" pitchFamily="34" charset="-122"/>
              </a:rPr>
              <a:t>nối</a:t>
            </a:r>
            <a:endParaRPr lang="en-US" sz="1550" dirty="0">
              <a:solidFill>
                <a:srgbClr val="3D3838"/>
              </a:solidFill>
              <a:latin typeface="Source Sans Pro" pitchFamily="34" charset="0"/>
              <a:ea typeface="Source Sans Pro" pitchFamily="34" charset="-122"/>
            </a:endParaRPr>
          </a:p>
          <a:p>
            <a:pPr marL="285750" indent="-285750" algn="l">
              <a:lnSpc>
                <a:spcPts val="2350"/>
              </a:lnSpc>
              <a:buFontTx/>
              <a:buChar char="-"/>
            </a:pPr>
            <a:endParaRPr lang="en-US" sz="1550" dirty="0">
              <a:solidFill>
                <a:srgbClr val="3D3838"/>
              </a:solidFill>
              <a:latin typeface="Source Sans Pro" pitchFamily="34" charset="0"/>
              <a:ea typeface="Source Sans Pro" pitchFamily="34" charset="-122"/>
            </a:endParaRPr>
          </a:p>
        </p:txBody>
      </p:sp>
      <p:sp>
        <p:nvSpPr>
          <p:cNvPr id="11" name="Shape 7"/>
          <p:cNvSpPr/>
          <p:nvPr/>
        </p:nvSpPr>
        <p:spPr>
          <a:xfrm>
            <a:off x="6695123" y="3631168"/>
            <a:ext cx="703778" cy="22860"/>
          </a:xfrm>
          <a:prstGeom prst="roundRect">
            <a:avLst>
              <a:gd name="adj" fmla="val 131946"/>
            </a:avLst>
          </a:prstGeom>
          <a:solidFill>
            <a:srgbClr val="D8D4D4"/>
          </a:solidFill>
          <a:ln/>
        </p:spPr>
        <p:txBody>
          <a:bodyPr/>
          <a:lstStyle/>
          <a:p>
            <a:endParaRPr lang="en-US"/>
          </a:p>
        </p:txBody>
      </p:sp>
      <p:sp>
        <p:nvSpPr>
          <p:cNvPr id="12" name="Shape 8"/>
          <p:cNvSpPr/>
          <p:nvPr/>
        </p:nvSpPr>
        <p:spPr>
          <a:xfrm>
            <a:off x="6265545" y="3416379"/>
            <a:ext cx="452437" cy="452438"/>
          </a:xfrm>
          <a:prstGeom prst="roundRect">
            <a:avLst>
              <a:gd name="adj" fmla="val 6667"/>
            </a:avLst>
          </a:prstGeom>
          <a:solidFill>
            <a:srgbClr val="F2EEEE"/>
          </a:solidFill>
          <a:ln/>
        </p:spPr>
        <p:txBody>
          <a:bodyPr/>
          <a:lstStyle/>
          <a:p>
            <a:endParaRPr lang="en-US"/>
          </a:p>
        </p:txBody>
      </p:sp>
      <p:sp>
        <p:nvSpPr>
          <p:cNvPr id="13" name="Text 9"/>
          <p:cNvSpPr/>
          <p:nvPr/>
        </p:nvSpPr>
        <p:spPr>
          <a:xfrm>
            <a:off x="6412230" y="3505438"/>
            <a:ext cx="159068" cy="274201"/>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14" name="Text 10"/>
          <p:cNvSpPr/>
          <p:nvPr/>
        </p:nvSpPr>
        <p:spPr>
          <a:xfrm>
            <a:off x="7597616" y="3391138"/>
            <a:ext cx="2285048" cy="285512"/>
          </a:xfrm>
          <a:prstGeom prst="rect">
            <a:avLst/>
          </a:prstGeom>
          <a:noFill/>
          <a:ln/>
        </p:spPr>
        <p:txBody>
          <a:bodyPr wrap="none" lIns="0" tIns="0" rIns="0" bIns="0" rtlCol="0" anchor="t"/>
          <a:lstStyle/>
          <a:p>
            <a:pPr marL="0" indent="0" algn="l">
              <a:lnSpc>
                <a:spcPts val="2200"/>
              </a:lnSpc>
              <a:buNone/>
            </a:pPr>
            <a:r>
              <a:rPr lang="en-US" sz="1750" b="1" kern="0" spc="-18" dirty="0">
                <a:solidFill>
                  <a:srgbClr val="3D3838"/>
                </a:solidFill>
                <a:latin typeface="Montserrat Bold" pitchFamily="34" charset="0"/>
                <a:ea typeface="Montserrat Bold" pitchFamily="34" charset="-122"/>
                <a:cs typeface="Montserrat Bold" pitchFamily="34" charset="-120"/>
              </a:rPr>
              <a:t>Kiểm thử hiệu suất</a:t>
            </a:r>
            <a:endParaRPr lang="en-US" sz="1750" dirty="0"/>
          </a:p>
        </p:txBody>
      </p:sp>
      <p:sp>
        <p:nvSpPr>
          <p:cNvPr id="15" name="Text 11"/>
          <p:cNvSpPr/>
          <p:nvPr/>
        </p:nvSpPr>
        <p:spPr>
          <a:xfrm>
            <a:off x="7597616" y="3797260"/>
            <a:ext cx="6329005" cy="603171"/>
          </a:xfrm>
          <a:prstGeom prst="rect">
            <a:avLst/>
          </a:prstGeom>
          <a:noFill/>
          <a:ln/>
        </p:spPr>
        <p:txBody>
          <a:bodyPr wrap="square" lIns="0" tIns="0" rIns="0" bIns="0" rtlCol="0" anchor="t"/>
          <a:lstStyle/>
          <a:p>
            <a:pPr marL="0" indent="0" algn="l">
              <a:lnSpc>
                <a:spcPts val="2350"/>
              </a:lnSpc>
              <a:buNone/>
            </a:pPr>
            <a:r>
              <a:rPr lang="en-US" sz="1550" dirty="0" err="1">
                <a:solidFill>
                  <a:srgbClr val="3D3838"/>
                </a:solidFill>
                <a:latin typeface="Source Sans Pro" pitchFamily="34" charset="0"/>
                <a:ea typeface="Source Sans Pro" pitchFamily="34" charset="-122"/>
                <a:cs typeface="Source Sans Pro" pitchFamily="34" charset="-120"/>
              </a:rPr>
              <a:t>Thời</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gian</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phản</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nối</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khi</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thao</a:t>
            </a:r>
            <a:r>
              <a:rPr lang="en-US" sz="1550" dirty="0">
                <a:solidFill>
                  <a:srgbClr val="3D3838"/>
                </a:solidFill>
                <a:latin typeface="Source Sans Pro" pitchFamily="34" charset="0"/>
                <a:ea typeface="Source Sans Pro" pitchFamily="34" charset="-122"/>
                <a:cs typeface="Source Sans Pro" pitchFamily="34" charset="-120"/>
              </a:rPr>
              <a:t> </a:t>
            </a:r>
            <a:r>
              <a:rPr lang="en-US" sz="1550" dirty="0" err="1">
                <a:solidFill>
                  <a:srgbClr val="3D3838"/>
                </a:solidFill>
                <a:latin typeface="Source Sans Pro" pitchFamily="34" charset="0"/>
                <a:ea typeface="Source Sans Pro" pitchFamily="34" charset="-122"/>
                <a:cs typeface="Source Sans Pro" pitchFamily="34" charset="-120"/>
              </a:rPr>
              <a:t>tác</a:t>
            </a:r>
            <a:endParaRPr lang="en-US" sz="1550" dirty="0"/>
          </a:p>
        </p:txBody>
      </p:sp>
      <p:sp>
        <p:nvSpPr>
          <p:cNvPr id="16" name="Shape 12"/>
          <p:cNvSpPr/>
          <p:nvPr/>
        </p:nvSpPr>
        <p:spPr>
          <a:xfrm>
            <a:off x="6693277" y="4750774"/>
            <a:ext cx="703778" cy="22860"/>
          </a:xfrm>
          <a:prstGeom prst="roundRect">
            <a:avLst>
              <a:gd name="adj" fmla="val 131946"/>
            </a:avLst>
          </a:prstGeom>
          <a:solidFill>
            <a:srgbClr val="D8D4D4"/>
          </a:solidFill>
          <a:ln/>
        </p:spPr>
        <p:txBody>
          <a:bodyPr/>
          <a:lstStyle/>
          <a:p>
            <a:endParaRPr lang="en-US"/>
          </a:p>
        </p:txBody>
      </p:sp>
      <p:sp>
        <p:nvSpPr>
          <p:cNvPr id="17" name="Shape 13"/>
          <p:cNvSpPr/>
          <p:nvPr/>
        </p:nvSpPr>
        <p:spPr>
          <a:xfrm>
            <a:off x="6263699" y="4535986"/>
            <a:ext cx="452437" cy="452438"/>
          </a:xfrm>
          <a:prstGeom prst="roundRect">
            <a:avLst>
              <a:gd name="adj" fmla="val 6667"/>
            </a:avLst>
          </a:prstGeom>
          <a:solidFill>
            <a:srgbClr val="F2EEEE"/>
          </a:solidFill>
          <a:ln/>
        </p:spPr>
        <p:txBody>
          <a:bodyPr/>
          <a:lstStyle/>
          <a:p>
            <a:endParaRPr lang="en-US"/>
          </a:p>
        </p:txBody>
      </p:sp>
      <p:sp>
        <p:nvSpPr>
          <p:cNvPr id="18" name="Text 14"/>
          <p:cNvSpPr/>
          <p:nvPr/>
        </p:nvSpPr>
        <p:spPr>
          <a:xfrm>
            <a:off x="6410146" y="4625044"/>
            <a:ext cx="159544" cy="274201"/>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9" name="Text 15"/>
          <p:cNvSpPr/>
          <p:nvPr/>
        </p:nvSpPr>
        <p:spPr>
          <a:xfrm>
            <a:off x="7595770" y="4510744"/>
            <a:ext cx="2285048" cy="285512"/>
          </a:xfrm>
          <a:prstGeom prst="rect">
            <a:avLst/>
          </a:prstGeom>
          <a:noFill/>
          <a:ln/>
        </p:spPr>
        <p:txBody>
          <a:bodyPr wrap="none" lIns="0" tIns="0" rIns="0" bIns="0" rtlCol="0" anchor="t"/>
          <a:lstStyle/>
          <a:p>
            <a:pPr marL="0" indent="0" algn="l">
              <a:lnSpc>
                <a:spcPts val="2200"/>
              </a:lnSpc>
              <a:buNone/>
            </a:pPr>
            <a:r>
              <a:rPr lang="en-US" sz="1750" b="1" kern="0" spc="-18" dirty="0">
                <a:solidFill>
                  <a:srgbClr val="3D3838"/>
                </a:solidFill>
                <a:latin typeface="Montserrat Bold" pitchFamily="34" charset="0"/>
                <a:ea typeface="Montserrat Bold" pitchFamily="34" charset="-122"/>
                <a:cs typeface="Montserrat Bold" pitchFamily="34" charset="-120"/>
              </a:rPr>
              <a:t>Kiểm thử tích hợp</a:t>
            </a:r>
            <a:endParaRPr lang="en-US" sz="1750" dirty="0"/>
          </a:p>
        </p:txBody>
      </p:sp>
      <p:sp>
        <p:nvSpPr>
          <p:cNvPr id="20" name="Text 16"/>
          <p:cNvSpPr/>
          <p:nvPr/>
        </p:nvSpPr>
        <p:spPr>
          <a:xfrm>
            <a:off x="7595770" y="4916867"/>
            <a:ext cx="6329005" cy="301585"/>
          </a:xfrm>
          <a:prstGeom prst="rect">
            <a:avLst/>
          </a:prstGeom>
          <a:noFill/>
          <a:ln/>
        </p:spPr>
        <p:txBody>
          <a:bodyPr wrap="none" lIns="0" tIns="0" rIns="0" bIns="0" rtlCol="0" anchor="t"/>
          <a:lstStyle/>
          <a:p>
            <a:pPr marL="0" indent="0" algn="l">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Xác minh sự hoạt động đồng bộ của tất </a:t>
            </a:r>
            <a:r>
              <a:rPr lang="en-US" sz="1550" dirty="0" err="1">
                <a:solidFill>
                  <a:srgbClr val="3D3838"/>
                </a:solidFill>
                <a:latin typeface="Source Sans Pro" pitchFamily="34" charset="0"/>
                <a:ea typeface="Source Sans Pro" pitchFamily="34" charset="-122"/>
                <a:cs typeface="Source Sans Pro" pitchFamily="34" charset="-120"/>
              </a:rPr>
              <a:t>cả</a:t>
            </a:r>
            <a:r>
              <a:rPr lang="en-US" sz="1550" dirty="0">
                <a:solidFill>
                  <a:srgbClr val="3D3838"/>
                </a:solidFill>
                <a:latin typeface="Source Sans Pro" pitchFamily="34" charset="0"/>
                <a:ea typeface="Source Sans Pro" pitchFamily="34" charset="-122"/>
                <a:cs typeface="Source Sans Pro" pitchFamily="34" charset="-120"/>
              </a:rPr>
              <a:t> </a:t>
            </a:r>
          </a:p>
          <a:p>
            <a:pPr marL="0" indent="0" algn="l">
              <a:lnSpc>
                <a:spcPts val="2350"/>
              </a:lnSpc>
              <a:buNone/>
            </a:pPr>
            <a:r>
              <a:rPr lang="en-US" sz="1550" dirty="0" err="1">
                <a:solidFill>
                  <a:srgbClr val="3D3838"/>
                </a:solidFill>
                <a:latin typeface="Source Sans Pro" pitchFamily="34" charset="0"/>
                <a:ea typeface="Source Sans Pro" pitchFamily="34" charset="-122"/>
                <a:cs typeface="Source Sans Pro" pitchFamily="34" charset="-120"/>
              </a:rPr>
              <a:t>các</a:t>
            </a:r>
            <a:r>
              <a:rPr lang="en-US" sz="1550" dirty="0">
                <a:solidFill>
                  <a:srgbClr val="3D3838"/>
                </a:solidFill>
                <a:latin typeface="Source Sans Pro" pitchFamily="34" charset="0"/>
                <a:ea typeface="Source Sans Pro" pitchFamily="34" charset="-122"/>
                <a:cs typeface="Source Sans Pro" pitchFamily="34" charset="-120"/>
              </a:rPr>
              <a:t> thành phần trong hệ thống.</a:t>
            </a:r>
            <a:endParaRPr lang="en-US" sz="1550" dirty="0"/>
          </a:p>
        </p:txBody>
      </p:sp>
      <p:sp>
        <p:nvSpPr>
          <p:cNvPr id="21" name="Shape 17"/>
          <p:cNvSpPr/>
          <p:nvPr/>
        </p:nvSpPr>
        <p:spPr>
          <a:xfrm>
            <a:off x="6693277" y="6061414"/>
            <a:ext cx="703778" cy="22860"/>
          </a:xfrm>
          <a:prstGeom prst="roundRect">
            <a:avLst>
              <a:gd name="adj" fmla="val 131946"/>
            </a:avLst>
          </a:prstGeom>
          <a:solidFill>
            <a:srgbClr val="D8D4D4"/>
          </a:solidFill>
          <a:ln/>
        </p:spPr>
        <p:txBody>
          <a:bodyPr/>
          <a:lstStyle/>
          <a:p>
            <a:endParaRPr lang="en-US"/>
          </a:p>
        </p:txBody>
      </p:sp>
      <p:sp>
        <p:nvSpPr>
          <p:cNvPr id="22" name="Shape 18"/>
          <p:cNvSpPr/>
          <p:nvPr/>
        </p:nvSpPr>
        <p:spPr>
          <a:xfrm>
            <a:off x="6263699" y="5846626"/>
            <a:ext cx="452437" cy="452438"/>
          </a:xfrm>
          <a:prstGeom prst="roundRect">
            <a:avLst>
              <a:gd name="adj" fmla="val 6667"/>
            </a:avLst>
          </a:prstGeom>
          <a:solidFill>
            <a:srgbClr val="F2EEEE"/>
          </a:solidFill>
          <a:ln/>
        </p:spPr>
        <p:txBody>
          <a:bodyPr/>
          <a:lstStyle/>
          <a:p>
            <a:endParaRPr lang="en-US"/>
          </a:p>
        </p:txBody>
      </p:sp>
      <p:sp>
        <p:nvSpPr>
          <p:cNvPr id="23" name="Text 19"/>
          <p:cNvSpPr/>
          <p:nvPr/>
        </p:nvSpPr>
        <p:spPr>
          <a:xfrm>
            <a:off x="6396811" y="5935684"/>
            <a:ext cx="186214" cy="274201"/>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4</a:t>
            </a:r>
            <a:endParaRPr lang="en-US" sz="2150" dirty="0"/>
          </a:p>
        </p:txBody>
      </p:sp>
      <p:sp>
        <p:nvSpPr>
          <p:cNvPr id="24" name="Text 20"/>
          <p:cNvSpPr/>
          <p:nvPr/>
        </p:nvSpPr>
        <p:spPr>
          <a:xfrm>
            <a:off x="7595770" y="5821384"/>
            <a:ext cx="2285048" cy="285512"/>
          </a:xfrm>
          <a:prstGeom prst="rect">
            <a:avLst/>
          </a:prstGeom>
          <a:noFill/>
          <a:ln/>
        </p:spPr>
        <p:txBody>
          <a:bodyPr wrap="none" lIns="0" tIns="0" rIns="0" bIns="0" rtlCol="0" anchor="t"/>
          <a:lstStyle/>
          <a:p>
            <a:pPr marL="0" indent="0" algn="l">
              <a:lnSpc>
                <a:spcPts val="2200"/>
              </a:lnSpc>
              <a:buNone/>
            </a:pPr>
            <a:r>
              <a:rPr lang="en-US" sz="1750" b="1" kern="0" spc="-18" dirty="0">
                <a:solidFill>
                  <a:srgbClr val="3D3838"/>
                </a:solidFill>
                <a:latin typeface="Montserrat Bold" pitchFamily="34" charset="0"/>
                <a:ea typeface="Montserrat Bold" pitchFamily="34" charset="-122"/>
                <a:cs typeface="Montserrat Bold" pitchFamily="34" charset="-120"/>
              </a:rPr>
              <a:t>Mô phỏng QEMU</a:t>
            </a:r>
            <a:endParaRPr lang="en-US" sz="1750" dirty="0"/>
          </a:p>
        </p:txBody>
      </p:sp>
      <p:sp>
        <p:nvSpPr>
          <p:cNvPr id="25" name="Text 21"/>
          <p:cNvSpPr/>
          <p:nvPr/>
        </p:nvSpPr>
        <p:spPr>
          <a:xfrm>
            <a:off x="7595770" y="6227507"/>
            <a:ext cx="6329005" cy="603171"/>
          </a:xfrm>
          <a:prstGeom prst="rect">
            <a:avLst/>
          </a:prstGeom>
          <a:noFill/>
          <a:ln/>
        </p:spPr>
        <p:txBody>
          <a:bodyPr wrap="square" lIns="0" tIns="0" rIns="0" bIns="0" rtlCol="0" anchor="t"/>
          <a:lstStyle/>
          <a:p>
            <a:pPr marL="0" indent="0" algn="l">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Sử dụng QEMU để mô phỏng toàn bộ </a:t>
            </a:r>
            <a:r>
              <a:rPr lang="en-US" sz="1550" dirty="0" err="1">
                <a:solidFill>
                  <a:srgbClr val="3D3838"/>
                </a:solidFill>
                <a:latin typeface="Source Sans Pro" pitchFamily="34" charset="0"/>
                <a:ea typeface="Source Sans Pro" pitchFamily="34" charset="-122"/>
                <a:cs typeface="Source Sans Pro" pitchFamily="34" charset="-120"/>
              </a:rPr>
              <a:t>hệ</a:t>
            </a:r>
            <a:r>
              <a:rPr lang="en-US" sz="1550" dirty="0">
                <a:solidFill>
                  <a:srgbClr val="3D3838"/>
                </a:solidFill>
                <a:latin typeface="Source Sans Pro" pitchFamily="34" charset="0"/>
                <a:ea typeface="Source Sans Pro" pitchFamily="34" charset="-122"/>
                <a:cs typeface="Source Sans Pro" pitchFamily="34" charset="-120"/>
              </a:rPr>
              <a:t> </a:t>
            </a:r>
          </a:p>
          <a:p>
            <a:pPr marL="0" indent="0" algn="l">
              <a:lnSpc>
                <a:spcPts val="2350"/>
              </a:lnSpc>
              <a:buNone/>
            </a:pPr>
            <a:r>
              <a:rPr lang="en-US" sz="1550" dirty="0" err="1">
                <a:solidFill>
                  <a:srgbClr val="3D3838"/>
                </a:solidFill>
                <a:latin typeface="Source Sans Pro" pitchFamily="34" charset="0"/>
                <a:ea typeface="Source Sans Pro" pitchFamily="34" charset="-122"/>
                <a:cs typeface="Source Sans Pro" pitchFamily="34" charset="-120"/>
              </a:rPr>
              <a:t>thống</a:t>
            </a:r>
            <a:r>
              <a:rPr lang="en-US" sz="1550" dirty="0">
                <a:solidFill>
                  <a:srgbClr val="3D3838"/>
                </a:solidFill>
                <a:latin typeface="Source Sans Pro" pitchFamily="34" charset="0"/>
                <a:ea typeface="Source Sans Pro" pitchFamily="34" charset="-122"/>
                <a:cs typeface="Source Sans Pro" pitchFamily="34" charset="-120"/>
              </a:rPr>
              <a:t> trong môi trường ảo hóa trước </a:t>
            </a:r>
            <a:r>
              <a:rPr lang="en-US" sz="1550" dirty="0" err="1">
                <a:solidFill>
                  <a:srgbClr val="3D3838"/>
                </a:solidFill>
                <a:latin typeface="Source Sans Pro" pitchFamily="34" charset="0"/>
                <a:ea typeface="Source Sans Pro" pitchFamily="34" charset="-122"/>
                <a:cs typeface="Source Sans Pro" pitchFamily="34" charset="-120"/>
              </a:rPr>
              <a:t>khi</a:t>
            </a:r>
            <a:r>
              <a:rPr lang="en-US" sz="1550" dirty="0">
                <a:solidFill>
                  <a:srgbClr val="3D3838"/>
                </a:solidFill>
                <a:latin typeface="Source Sans Pro" pitchFamily="34" charset="0"/>
                <a:ea typeface="Source Sans Pro" pitchFamily="34" charset="-122"/>
                <a:cs typeface="Source Sans Pro" pitchFamily="34" charset="-120"/>
              </a:rPr>
              <a:t> </a:t>
            </a:r>
          </a:p>
          <a:p>
            <a:pPr marL="0" indent="0" algn="l">
              <a:lnSpc>
                <a:spcPts val="2350"/>
              </a:lnSpc>
              <a:buNone/>
            </a:pPr>
            <a:r>
              <a:rPr lang="en-US" sz="1550" dirty="0" err="1">
                <a:solidFill>
                  <a:srgbClr val="3D3838"/>
                </a:solidFill>
                <a:latin typeface="Source Sans Pro" pitchFamily="34" charset="0"/>
                <a:ea typeface="Source Sans Pro" pitchFamily="34" charset="-122"/>
                <a:cs typeface="Source Sans Pro" pitchFamily="34" charset="-120"/>
              </a:rPr>
              <a:t>triển</a:t>
            </a:r>
            <a:r>
              <a:rPr lang="en-US" sz="1550" dirty="0">
                <a:solidFill>
                  <a:srgbClr val="3D3838"/>
                </a:solidFill>
                <a:latin typeface="Source Sans Pro" pitchFamily="34" charset="0"/>
                <a:ea typeface="Source Sans Pro" pitchFamily="34" charset="-122"/>
                <a:cs typeface="Source Sans Pro" pitchFamily="34" charset="-120"/>
              </a:rPr>
              <a:t> khai thực tế.</a:t>
            </a:r>
            <a:endParaRPr lang="en-US" sz="1550" dirty="0"/>
          </a:p>
        </p:txBody>
      </p:sp>
      <p:sp>
        <p:nvSpPr>
          <p:cNvPr id="27" name="TextBox 26">
            <a:extLst>
              <a:ext uri="{FF2B5EF4-FFF2-40B4-BE49-F238E27FC236}">
                <a16:creationId xmlns:a16="http://schemas.microsoft.com/office/drawing/2014/main" id="{BE98D2B3-492E-B47F-4A35-30C2922974B7}"/>
              </a:ext>
            </a:extLst>
          </p:cNvPr>
          <p:cNvSpPr txBox="1"/>
          <p:nvPr/>
        </p:nvSpPr>
        <p:spPr>
          <a:xfrm>
            <a:off x="6616264" y="7675602"/>
            <a:ext cx="7335520" cy="369332"/>
          </a:xfrm>
          <a:prstGeom prst="rect">
            <a:avLst/>
          </a:prstGeom>
          <a:noFill/>
        </p:spPr>
        <p:txBody>
          <a:bodyPr wrap="square">
            <a:spAutoFit/>
          </a:bodyPr>
          <a:lstStyle/>
          <a:p>
            <a:pPr algn="r"/>
            <a:r>
              <a:rPr lang="en-US" dirty="0"/>
              <a:t>9</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77</TotalTime>
  <Words>1004</Words>
  <Application>Microsoft Office PowerPoint</Application>
  <PresentationFormat>Custom</PresentationFormat>
  <Paragraphs>176</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Petrona Bold</vt:lpstr>
      <vt:lpstr>Montserrat Bold</vt:lpstr>
      <vt:lpstr>Source Sans Pro</vt:lpstr>
      <vt:lpstr>Inter</vt:lpstr>
      <vt:lpstr>Arial</vt:lpstr>
      <vt:lpstr>Wingdings 3</vt:lpstr>
      <vt:lpstr>Trebuchet MS</vt:lpstr>
      <vt:lpstr>Amasis MT Pro Medium</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 Dang Hoan</cp:lastModifiedBy>
  <cp:revision>16</cp:revision>
  <dcterms:created xsi:type="dcterms:W3CDTF">2024-10-19T02:02:32Z</dcterms:created>
  <dcterms:modified xsi:type="dcterms:W3CDTF">2024-10-20T08:21:14Z</dcterms:modified>
</cp:coreProperties>
</file>